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4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34.xml" ContentType="application/vnd.openxmlformats-officedocument.presentationml.notesSlide+xml"/>
  <Override PartName="/ppt/tags/tag5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6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5"/>
  </p:notesMasterIdLst>
  <p:sldIdLst>
    <p:sldId id="497" r:id="rId2"/>
    <p:sldId id="521" r:id="rId3"/>
    <p:sldId id="498" r:id="rId4"/>
    <p:sldId id="499" r:id="rId5"/>
    <p:sldId id="500" r:id="rId6"/>
    <p:sldId id="501" r:id="rId7"/>
    <p:sldId id="502" r:id="rId8"/>
    <p:sldId id="503" r:id="rId9"/>
    <p:sldId id="504" r:id="rId10"/>
    <p:sldId id="505" r:id="rId11"/>
    <p:sldId id="506" r:id="rId12"/>
    <p:sldId id="507" r:id="rId13"/>
    <p:sldId id="508" r:id="rId14"/>
    <p:sldId id="524" r:id="rId15"/>
    <p:sldId id="447" r:id="rId16"/>
    <p:sldId id="478" r:id="rId17"/>
    <p:sldId id="479" r:id="rId18"/>
    <p:sldId id="480" r:id="rId19"/>
    <p:sldId id="481" r:id="rId20"/>
    <p:sldId id="482" r:id="rId21"/>
    <p:sldId id="483" r:id="rId22"/>
    <p:sldId id="485" r:id="rId23"/>
    <p:sldId id="486" r:id="rId24"/>
    <p:sldId id="487" r:id="rId25"/>
    <p:sldId id="488" r:id="rId26"/>
    <p:sldId id="489" r:id="rId27"/>
    <p:sldId id="490" r:id="rId28"/>
    <p:sldId id="509" r:id="rId29"/>
    <p:sldId id="510" r:id="rId30"/>
    <p:sldId id="491" r:id="rId31"/>
    <p:sldId id="517" r:id="rId32"/>
    <p:sldId id="511" r:id="rId33"/>
    <p:sldId id="518" r:id="rId34"/>
    <p:sldId id="512" r:id="rId35"/>
    <p:sldId id="513" r:id="rId36"/>
    <p:sldId id="492" r:id="rId37"/>
    <p:sldId id="493" r:id="rId38"/>
    <p:sldId id="514" r:id="rId39"/>
    <p:sldId id="456" r:id="rId40"/>
    <p:sldId id="522" r:id="rId41"/>
    <p:sldId id="523" r:id="rId42"/>
    <p:sldId id="519" r:id="rId43"/>
    <p:sldId id="341" r:id="rId4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Helvetica Neue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  <p15:guide id="2" pos="340">
          <p15:clr>
            <a:srgbClr val="9AA0A6"/>
          </p15:clr>
        </p15:guide>
        <p15:guide id="3" orient="horz" pos="1791">
          <p15:clr>
            <a:srgbClr val="9AA0A6"/>
          </p15:clr>
        </p15:guide>
        <p15:guide id="4" orient="horz" pos="3175">
          <p15:clr>
            <a:srgbClr val="9AA0A6"/>
          </p15:clr>
        </p15:guide>
        <p15:guide id="5" pos="5669">
          <p15:clr>
            <a:srgbClr val="9AA0A6"/>
          </p15:clr>
        </p15:guide>
        <p15:guide id="6" pos="289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8E49"/>
    <a:srgbClr val="9C64CE"/>
    <a:srgbClr val="B280A1"/>
    <a:srgbClr val="6594CD"/>
    <a:srgbClr val="F53DAB"/>
    <a:srgbClr val="A28CA6"/>
    <a:srgbClr val="6BC969"/>
    <a:srgbClr val="CC66CE"/>
    <a:srgbClr val="BDA775"/>
    <a:srgbClr val="A46B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54" y="36"/>
      </p:cViewPr>
      <p:guideLst>
        <p:guide orient="horz" pos="340"/>
        <p:guide pos="340"/>
        <p:guide orient="horz" pos="1791"/>
        <p:guide orient="horz" pos="3175"/>
        <p:guide pos="5669"/>
        <p:guide pos="28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04:34:23.99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0,'0'8,"0"3,0 5,0 3,0-4,0-8,0-7,0-11,0-2,0 4,0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22:57:23.87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1,'23'0,"21"-1,0 3,0 1,25 6,-21 2,-1 3,0 2,21 6,-52-18,0 0,0-2,0 0,12 0,0-1,-25 0,1 0,0 0,-1 0,1 0,-1 0,1 1,-1-1,1 1,-1 0,0 0,0 0,0 1,0-1,0 1,-1-1,8 9,-1-1,-1 1,3 5,-6-10,0 2,10 15,-14-21,0 0,0 0,0-1,-1 1,1 0,0 0,-1 0,0 0,1 0,-1 0,0 0,0 1,0-2,-1-1,1 1,0 0,0-1,-1 1,1 0,0-1,-1 1,1 0,-1-1,1 1,0 0,-1-1,0 1,1-1,-1 1,1-1,-1 0,0 1,1-1,-1 1,0-1,1 0,-19 6,14-5,-27 4,0-1,0-1,-21-1,-46 3,60-1,-24 4,-59-2,56-7,45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04:34:25.75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34,'22'-7,"1"0,0 2,0 1,11 0,99-3,59 7,-89 1,-108-1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04:34:26.574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04:34:26.909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04:34:30.0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1,'23'0,"21"-1,0 3,0 1,25 6,-21 2,-1 3,0 2,21 6,-52-18,0 0,0-2,0 0,12 0,0-1,-25 0,1 0,0 0,-1 0,1 0,-1 0,1 1,-1-1,1 1,-1 0,0 0,0 0,0 1,0-1,0 1,-1-1,8 9,-1-1,-1 1,3 5,-6-10,0 2,10 15,-14-21,0 0,0 0,0-1,-1 1,1 0,0 0,-1 0,0 0,1 0,-1 0,0 0,0 1,0-2,-1-1,1 1,0 0,0-1,-1 1,1 0,0-1,-1 1,1 0,-1-1,1 1,0 0,-1-1,0 1,1-1,-1 1,1-1,-1 0,0 1,1-1,-1 1,0-1,1 0,-19 6,14-5,-27 4,0-1,0-1,-21-1,-46 3,60-1,-24 4,-59-2,56-7,45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22:57:23.867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0,'0'8,"0"3,0 5,0 3,0-4,0-8,0-7,0-11,0-2,0 4,0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22:57:23.870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34,'22'-7,"1"0,0 2,0 1,11 0,99-3,59 7,-89 1,-108-1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22:57:23.87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6-11T22:57:23.87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05e45f4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05e45f4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8333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93c982de9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93c982de9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3836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93c982de9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93c982de9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1’30’’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3710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93c982de9_6_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93c982de9_6_6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7365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93c982de9_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93c982de9_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4155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93c982de9_3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93c982de9_3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4’20’’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96265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38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10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7327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5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41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93c982de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93c982de9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ca" dirty="0"/>
          </a:p>
        </p:txBody>
      </p:sp>
    </p:spTree>
    <p:extLst>
      <p:ext uri="{BB962C8B-B14F-4D97-AF65-F5344CB8AC3E}">
        <p14:creationId xmlns:p14="http://schemas.microsoft.com/office/powerpoint/2010/main" val="21794412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6’30’’</a:t>
            </a:r>
          </a:p>
        </p:txBody>
      </p:sp>
    </p:spTree>
    <p:extLst>
      <p:ext uri="{BB962C8B-B14F-4D97-AF65-F5344CB8AC3E}">
        <p14:creationId xmlns:p14="http://schemas.microsoft.com/office/powerpoint/2010/main" val="11341244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009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205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454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2544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104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853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9’20’’-10’</a:t>
            </a:r>
          </a:p>
        </p:txBody>
      </p:sp>
    </p:spTree>
    <p:extLst>
      <p:ext uri="{BB962C8B-B14F-4D97-AF65-F5344CB8AC3E}">
        <p14:creationId xmlns:p14="http://schemas.microsoft.com/office/powerpoint/2010/main" val="14771495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5890dda5d1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5890dda5d1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83319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5890dda5d1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5890dda5d1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10’50’’-11’30’’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68459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93c982de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93c982de9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33365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67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g5890dda5d1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5" name="Google Shape;3225;g5890dda5d1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5947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2" name="Google Shape;3372;g5890dda5d1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3" name="Google Shape;3373;g5890dda5d1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26889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g593c982de9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8" name="Google Shape;3388;g593c982de9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12’05-13’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8980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8" name="Google Shape;3398;g593c982de9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9" name="Google Shape;3399;g593c982de9_2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41198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6" name="Google Shape;3406;g5890dda5d1_0_1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7" name="Google Shape;3407;g5890dda5d1_0_1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2986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511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3158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g5890dda5d1_0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3" name="Google Shape;3473;g5890dda5d1_0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319075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1" name="Google Shape;3681;g58b31577a7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2" name="Google Shape;3682;g58b31577a7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15’30’’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81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93c982de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93c982de9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198903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93c982de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93c982de9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04465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93c982de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93c982de9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5265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1" name="Google Shape;3701;g5890dda5d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2" name="Google Shape;3702;g5890dda5d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3306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5" name="Google Shape;3855;g5890dda5d1_1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6" name="Google Shape;3856;g5890dda5d1_1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93c982de9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93c982de9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50939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93c982de9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93c982de9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350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93c982de9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93c982de9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353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93c982de9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93c982de9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3330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93c982de9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93c982de9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749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sz="52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"/>
              <a:buNone/>
              <a:defRPr sz="2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gi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.gif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gif"/><Relationship Id="rId4" Type="http://schemas.openxmlformats.org/officeDocument/2006/relationships/image" Target="../media/image2.png"/><Relationship Id="rId9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2.png"/><Relationship Id="rId12" Type="http://schemas.openxmlformats.org/officeDocument/2006/relationships/image" Target="../media/image15.gi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0.png"/><Relationship Id="rId10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3.png"/><Relationship Id="rId4" Type="http://schemas.openxmlformats.org/officeDocument/2006/relationships/image" Target="../media/image30.png"/><Relationship Id="rId9" Type="http://schemas.microsoft.com/office/2007/relationships/hdphoto" Target="../media/hdphoto3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36.png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3" Type="http://schemas.openxmlformats.org/officeDocument/2006/relationships/image" Target="../media/image37.png"/><Relationship Id="rId7" Type="http://schemas.openxmlformats.org/officeDocument/2006/relationships/image" Target="../media/image59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61.png"/><Relationship Id="rId10" Type="http://schemas.openxmlformats.org/officeDocument/2006/relationships/customXml" Target="../ink/ink3.xml"/><Relationship Id="rId4" Type="http://schemas.openxmlformats.org/officeDocument/2006/relationships/customXml" Target="../ink/ink1.xml"/><Relationship Id="rId9" Type="http://schemas.openxmlformats.org/officeDocument/2006/relationships/image" Target="../media/image60.png"/><Relationship Id="rId1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customXml" Target="../ink/ink10.xml"/><Relationship Id="rId3" Type="http://schemas.openxmlformats.org/officeDocument/2006/relationships/image" Target="../media/image37.png"/><Relationship Id="rId7" Type="http://schemas.openxmlformats.org/officeDocument/2006/relationships/image" Target="../media/image59.png"/><Relationship Id="rId12" Type="http://schemas.openxmlformats.org/officeDocument/2006/relationships/customXml" Target="../ink/ink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61.png"/><Relationship Id="rId10" Type="http://schemas.openxmlformats.org/officeDocument/2006/relationships/customXml" Target="../ink/ink8.xml"/><Relationship Id="rId4" Type="http://schemas.openxmlformats.org/officeDocument/2006/relationships/customXml" Target="../ink/ink6.xml"/><Relationship Id="rId9" Type="http://schemas.openxmlformats.org/officeDocument/2006/relationships/image" Target="../media/image60.png"/><Relationship Id="rId1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58.png"/><Relationship Id="rId7" Type="http://schemas.openxmlformats.org/officeDocument/2006/relationships/image" Target="../media/image39.png"/><Relationship Id="rId12" Type="http://schemas.openxmlformats.org/officeDocument/2006/relationships/image" Target="../media/image69.png"/><Relationship Id="rId17" Type="http://schemas.openxmlformats.org/officeDocument/2006/relationships/image" Target="../media/image72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43.png"/><Relationship Id="rId5" Type="http://schemas.openxmlformats.org/officeDocument/2006/relationships/image" Target="../media/image64.png"/><Relationship Id="rId15" Type="http://schemas.openxmlformats.org/officeDocument/2006/relationships/image" Target="../media/image38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40000" y="1669975"/>
            <a:ext cx="8604000" cy="11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dirty="0">
                <a:solidFill>
                  <a:schemeClr val="bg1">
                    <a:lumMod val="85000"/>
                  </a:schemeClr>
                </a:solidFill>
              </a:rPr>
              <a:t>Graph Element Networks:</a:t>
            </a:r>
            <a:endParaRPr sz="32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dirty="0">
                <a:solidFill>
                  <a:schemeClr val="bg1">
                    <a:lumMod val="85000"/>
                  </a:schemeClr>
                </a:solidFill>
              </a:rPr>
              <a:t>adaptive structured computation and memory </a:t>
            </a:r>
            <a:endParaRPr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40000" y="2834125"/>
            <a:ext cx="8292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dirty="0">
                <a:solidFill>
                  <a:schemeClr val="bg1">
                    <a:lumMod val="65000"/>
                  </a:schemeClr>
                </a:solidFill>
              </a:rPr>
              <a:t>Ferran Alet, Adarsh K. Jeewajee, Maria Bauza, </a:t>
            </a:r>
            <a:endParaRPr sz="1800" dirty="0">
              <a:solidFill>
                <a:schemeClr val="bg1">
                  <a:lumMod val="6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dirty="0">
                <a:solidFill>
                  <a:schemeClr val="bg1">
                    <a:lumMod val="65000"/>
                  </a:schemeClr>
                </a:solidFill>
              </a:rPr>
              <a:t>Alberto Rodriguez, Tomás Lozano-Pérez, Leslie Pack Kaelbling</a:t>
            </a:r>
            <a:endParaRPr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1</a:t>
            </a:fld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2261" y="3710444"/>
            <a:ext cx="1569690" cy="8118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4655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10</a:t>
            </a:fld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594000" y="804925"/>
            <a:ext cx="8443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</a:t>
            </a:r>
            <a:r>
              <a:rPr lang="ca" sz="2000" u="sng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</a:t>
            </a: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Networks</a:t>
            </a:r>
            <a:r>
              <a:rPr lang="ca" sz="20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a useful inductive bias because they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exploit a structural property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702075" y="804925"/>
            <a:ext cx="52980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Functions are locally linear</a:t>
            </a: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44965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11</a:t>
            </a:fld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594000" y="804925"/>
            <a:ext cx="8443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</a:t>
            </a:r>
            <a:r>
              <a:rPr lang="ca" sz="2000" u="sng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</a:t>
            </a: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Networks</a:t>
            </a:r>
            <a:r>
              <a:rPr lang="ca" sz="20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a useful inductive bias because they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exploit a structural property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is satisfied in a broad set of tasks.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702075" y="804925"/>
            <a:ext cx="52980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Functions are locally linear</a:t>
            </a: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Function to function maps</a:t>
            </a: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7530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224DC018-A454-418F-8E4F-3E0C484CD1B8}"/>
              </a:ext>
            </a:extLst>
          </p:cNvPr>
          <p:cNvGrpSpPr/>
          <p:nvPr/>
        </p:nvGrpSpPr>
        <p:grpSpPr>
          <a:xfrm>
            <a:off x="172676" y="1496886"/>
            <a:ext cx="4111624" cy="3604203"/>
            <a:chOff x="172676" y="1496886"/>
            <a:chExt cx="4111624" cy="360420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7C4A69-9C37-4D6F-88E0-2BC0FCA43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4619" y="2491036"/>
              <a:ext cx="1800225" cy="17907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FD40BE7-857C-45F8-A2B2-AB3C739C45F2}"/>
                </a:ext>
              </a:extLst>
            </p:cNvPr>
            <p:cNvGrpSpPr/>
            <p:nvPr/>
          </p:nvGrpSpPr>
          <p:grpSpPr>
            <a:xfrm>
              <a:off x="172676" y="1496886"/>
              <a:ext cx="4111624" cy="3604203"/>
              <a:chOff x="172676" y="1496886"/>
              <a:chExt cx="4111624" cy="360420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7BED1D8-2E8E-479A-930F-30CF4ABAB7AB}"/>
                  </a:ext>
                </a:extLst>
              </p:cNvPr>
              <p:cNvGrpSpPr/>
              <p:nvPr/>
            </p:nvGrpSpPr>
            <p:grpSpPr>
              <a:xfrm>
                <a:off x="172676" y="4319339"/>
                <a:ext cx="4111624" cy="781750"/>
                <a:chOff x="172676" y="4319339"/>
                <a:chExt cx="4111624" cy="781750"/>
              </a:xfrm>
            </p:grpSpPr>
            <p:sp>
              <p:nvSpPr>
                <p:cNvPr id="164" name="Google Shape;164;p28"/>
                <p:cNvSpPr txBox="1"/>
                <p:nvPr/>
              </p:nvSpPr>
              <p:spPr>
                <a:xfrm>
                  <a:off x="540000" y="4319339"/>
                  <a:ext cx="2331900" cy="36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ca" sz="2000" dirty="0">
                      <a:solidFill>
                        <a:srgbClr val="E06666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Input </a:t>
                  </a:r>
                  <a:r>
                    <a:rPr lang="en-US" sz="2000" dirty="0">
                      <a:solidFill>
                        <a:srgbClr val="E06666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function </a:t>
                  </a:r>
                  <a:endParaRPr sz="2000" b="1" dirty="0">
                    <a:solidFill>
                      <a:srgbClr val="434343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68" name="Google Shape;161;p28">
                  <a:extLst>
                    <a:ext uri="{FF2B5EF4-FFF2-40B4-BE49-F238E27FC236}">
                      <a16:creationId xmlns:a16="http://schemas.microsoft.com/office/drawing/2014/main" id="{804B3278-7508-4894-A29A-57D78CE838D9}"/>
                    </a:ext>
                  </a:extLst>
                </p:cNvPr>
                <p:cNvSpPr txBox="1"/>
                <p:nvPr/>
              </p:nvSpPr>
              <p:spPr>
                <a:xfrm>
                  <a:off x="172676" y="4666989"/>
                  <a:ext cx="4111624" cy="43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ca" sz="2000" dirty="0">
                      <a:solidFill>
                        <a:schemeClr val="bg1">
                          <a:lumMod val="85000"/>
                        </a:scheme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Humidity and wind today</a:t>
                  </a:r>
                  <a:endParaRPr sz="2000" dirty="0">
                    <a:solidFill>
                      <a:schemeClr val="bg1">
                        <a:lumMod val="85000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F6DF30F-E8D5-4044-B838-6A8E67CCCF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285451" y="1496886"/>
                <a:ext cx="1378827" cy="1016164"/>
              </a:xfrm>
              <a:prstGeom prst="straightConnector1">
                <a:avLst/>
              </a:prstGeom>
              <a:ln w="38100">
                <a:solidFill>
                  <a:srgbClr val="E0666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B0D78A9-A72A-44A0-A0A5-7391CBAC3976}"/>
              </a:ext>
            </a:extLst>
          </p:cNvPr>
          <p:cNvGrpSpPr/>
          <p:nvPr/>
        </p:nvGrpSpPr>
        <p:grpSpPr>
          <a:xfrm>
            <a:off x="4859700" y="1496886"/>
            <a:ext cx="3393447" cy="3604203"/>
            <a:chOff x="4859700" y="1496886"/>
            <a:chExt cx="3393447" cy="360420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0CE1879-A1C4-4182-B7EA-201F7B9A0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5035" y="2534448"/>
              <a:ext cx="1800225" cy="1800225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C4020A0-AD1A-47A3-BACB-7101DE0C3D87}"/>
                </a:ext>
              </a:extLst>
            </p:cNvPr>
            <p:cNvGrpSpPr/>
            <p:nvPr/>
          </p:nvGrpSpPr>
          <p:grpSpPr>
            <a:xfrm>
              <a:off x="4859700" y="1496886"/>
              <a:ext cx="3393447" cy="3604203"/>
              <a:chOff x="4859700" y="1496886"/>
              <a:chExt cx="3393447" cy="360420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137728C-FD26-43D6-8C25-C2E656B6F0C4}"/>
                  </a:ext>
                </a:extLst>
              </p:cNvPr>
              <p:cNvGrpSpPr/>
              <p:nvPr/>
            </p:nvGrpSpPr>
            <p:grpSpPr>
              <a:xfrm>
                <a:off x="4859700" y="4319339"/>
                <a:ext cx="3393447" cy="781750"/>
                <a:chOff x="4859700" y="4319339"/>
                <a:chExt cx="3393447" cy="781750"/>
              </a:xfrm>
            </p:grpSpPr>
            <p:sp>
              <p:nvSpPr>
                <p:cNvPr id="162" name="Google Shape;162;p28"/>
                <p:cNvSpPr txBox="1"/>
                <p:nvPr/>
              </p:nvSpPr>
              <p:spPr>
                <a:xfrm>
                  <a:off x="4859700" y="4666989"/>
                  <a:ext cx="3393447" cy="43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ca" sz="2000" dirty="0">
                      <a:solidFill>
                        <a:schemeClr val="bg1">
                          <a:lumMod val="85000"/>
                        </a:schemeClr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Rain tomorrow</a:t>
                  </a:r>
                  <a:endParaRPr sz="2000" dirty="0">
                    <a:solidFill>
                      <a:schemeClr val="bg1">
                        <a:lumMod val="85000"/>
                      </a:schemeClr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  <p:sp>
              <p:nvSpPr>
                <p:cNvPr id="165" name="Google Shape;165;p28"/>
                <p:cNvSpPr txBox="1"/>
                <p:nvPr/>
              </p:nvSpPr>
              <p:spPr>
                <a:xfrm>
                  <a:off x="5117500" y="4319339"/>
                  <a:ext cx="2945013" cy="364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ca" sz="2000" dirty="0">
                      <a:solidFill>
                        <a:srgbClr val="93C47D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Output </a:t>
                  </a:r>
                  <a:r>
                    <a:rPr lang="en-US" sz="2000" dirty="0">
                      <a:solidFill>
                        <a:srgbClr val="93C47D"/>
                      </a:solidFill>
                      <a:latin typeface="Helvetica Neue"/>
                      <a:ea typeface="Helvetica Neue"/>
                      <a:cs typeface="Helvetica Neue"/>
                      <a:sym typeface="Helvetica Neue"/>
                    </a:rPr>
                    <a:t>function   </a:t>
                  </a:r>
                  <a:endParaRPr sz="2000" b="1" dirty="0">
                    <a:solidFill>
                      <a:srgbClr val="93C47D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endParaRPr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CBBB3308-AB6B-4F06-8346-9631D72C56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49278" y="1496886"/>
                <a:ext cx="1417223" cy="1013452"/>
              </a:xfrm>
              <a:prstGeom prst="straightConnector1">
                <a:avLst/>
              </a:prstGeom>
              <a:ln w="38100">
                <a:solidFill>
                  <a:srgbClr val="93C47D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3" name="Google Shape;163;p28"/>
          <p:cNvSpPr txBox="1">
            <a:spLocks noGrp="1"/>
          </p:cNvSpPr>
          <p:nvPr>
            <p:ph type="title" idx="4294967295"/>
          </p:nvPr>
        </p:nvSpPr>
        <p:spPr>
          <a:xfrm>
            <a:off x="5400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Spatial Function Transformations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5" name="Google Shape;175;p28"/>
          <p:cNvSpPr/>
          <p:nvPr/>
        </p:nvSpPr>
        <p:spPr>
          <a:xfrm>
            <a:off x="3822913" y="3123989"/>
            <a:ext cx="1561500" cy="572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 txBox="1"/>
          <p:nvPr/>
        </p:nvSpPr>
        <p:spPr>
          <a:xfrm>
            <a:off x="2871900" y="2374214"/>
            <a:ext cx="3330000" cy="3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Metric space </a:t>
            </a:r>
            <a:r>
              <a:rPr lang="ca" sz="2000" b="1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(x)</a:t>
            </a:r>
            <a:endParaRPr sz="2000" b="1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7" name="Google Shape;177;p28"/>
          <p:cNvSpPr txBox="1"/>
          <p:nvPr/>
        </p:nvSpPr>
        <p:spPr>
          <a:xfrm>
            <a:off x="7421150" y="12150"/>
            <a:ext cx="1733100" cy="4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800" dirty="0">
                <a:latin typeface="Helvetica Neue"/>
                <a:ea typeface="Helvetica Neue"/>
                <a:cs typeface="Helvetica Neue"/>
                <a:sym typeface="Helvetica Neue"/>
              </a:rPr>
              <a:t>Images from earth.nullschool.net</a:t>
            </a:r>
            <a:endParaRPr sz="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12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381095C-E07C-47C4-8E09-BCC0D9201E89}"/>
              </a:ext>
            </a:extLst>
          </p:cNvPr>
          <p:cNvGrpSpPr/>
          <p:nvPr/>
        </p:nvGrpSpPr>
        <p:grpSpPr>
          <a:xfrm>
            <a:off x="1528419" y="2742050"/>
            <a:ext cx="6042961" cy="1254140"/>
            <a:chOff x="1528419" y="2742050"/>
            <a:chExt cx="6042961" cy="125414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0DF0B19-AA07-48BC-9AC2-5700E65D3E9E}"/>
                </a:ext>
              </a:extLst>
            </p:cNvPr>
            <p:cNvGrpSpPr/>
            <p:nvPr/>
          </p:nvGrpSpPr>
          <p:grpSpPr>
            <a:xfrm>
              <a:off x="1528419" y="2772887"/>
              <a:ext cx="1538099" cy="1223303"/>
              <a:chOff x="1528419" y="2772887"/>
              <a:chExt cx="1538099" cy="1223303"/>
            </a:xfrm>
          </p:grpSpPr>
          <p:sp>
            <p:nvSpPr>
              <p:cNvPr id="28" name="Google Shape;241;p30">
                <a:extLst>
                  <a:ext uri="{FF2B5EF4-FFF2-40B4-BE49-F238E27FC236}">
                    <a16:creationId xmlns:a16="http://schemas.microsoft.com/office/drawing/2014/main" id="{1F190161-A100-4172-A918-FC82DA32A359}"/>
                  </a:ext>
                </a:extLst>
              </p:cNvPr>
              <p:cNvSpPr/>
              <p:nvPr/>
            </p:nvSpPr>
            <p:spPr>
              <a:xfrm>
                <a:off x="1947518" y="3406511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42;p30">
                <a:extLst>
                  <a:ext uri="{FF2B5EF4-FFF2-40B4-BE49-F238E27FC236}">
                    <a16:creationId xmlns:a16="http://schemas.microsoft.com/office/drawing/2014/main" id="{DE6EBA6B-1D6A-44FF-B6BB-58B8792AD34D}"/>
                  </a:ext>
                </a:extLst>
              </p:cNvPr>
              <p:cNvSpPr/>
              <p:nvPr/>
            </p:nvSpPr>
            <p:spPr>
              <a:xfrm>
                <a:off x="1795119" y="2872933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43;p30">
                <a:extLst>
                  <a:ext uri="{FF2B5EF4-FFF2-40B4-BE49-F238E27FC236}">
                    <a16:creationId xmlns:a16="http://schemas.microsoft.com/office/drawing/2014/main" id="{BB5E0EB0-8272-424A-9C05-BA4E6880DA22}"/>
                  </a:ext>
                </a:extLst>
              </p:cNvPr>
              <p:cNvSpPr/>
              <p:nvPr/>
            </p:nvSpPr>
            <p:spPr>
              <a:xfrm>
                <a:off x="1757019" y="2949158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44;p30">
                <a:extLst>
                  <a:ext uri="{FF2B5EF4-FFF2-40B4-BE49-F238E27FC236}">
                    <a16:creationId xmlns:a16="http://schemas.microsoft.com/office/drawing/2014/main" id="{0D4D6285-9B39-4779-94D4-0B11018B719D}"/>
                  </a:ext>
                </a:extLst>
              </p:cNvPr>
              <p:cNvSpPr/>
              <p:nvPr/>
            </p:nvSpPr>
            <p:spPr>
              <a:xfrm>
                <a:off x="1566519" y="2911046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45;p30">
                <a:extLst>
                  <a:ext uri="{FF2B5EF4-FFF2-40B4-BE49-F238E27FC236}">
                    <a16:creationId xmlns:a16="http://schemas.microsoft.com/office/drawing/2014/main" id="{BDEB92D1-695F-4A3C-B9D7-FB08AE62CBA3}"/>
                  </a:ext>
                </a:extLst>
              </p:cNvPr>
              <p:cNvSpPr/>
              <p:nvPr/>
            </p:nvSpPr>
            <p:spPr>
              <a:xfrm>
                <a:off x="1642719" y="2949158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46;p30">
                <a:extLst>
                  <a:ext uri="{FF2B5EF4-FFF2-40B4-BE49-F238E27FC236}">
                    <a16:creationId xmlns:a16="http://schemas.microsoft.com/office/drawing/2014/main" id="{AB07E0B6-3EAC-4DC0-9BCC-4887D949227D}"/>
                  </a:ext>
                </a:extLst>
              </p:cNvPr>
              <p:cNvSpPr/>
              <p:nvPr/>
            </p:nvSpPr>
            <p:spPr>
              <a:xfrm>
                <a:off x="1528419" y="3101609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47;p30">
                <a:extLst>
                  <a:ext uri="{FF2B5EF4-FFF2-40B4-BE49-F238E27FC236}">
                    <a16:creationId xmlns:a16="http://schemas.microsoft.com/office/drawing/2014/main" id="{ECC9563E-E851-4FC4-B78B-FD0BA669D5A6}"/>
                  </a:ext>
                </a:extLst>
              </p:cNvPr>
              <p:cNvSpPr/>
              <p:nvPr/>
            </p:nvSpPr>
            <p:spPr>
              <a:xfrm>
                <a:off x="1680819" y="3330286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48;p30">
                <a:extLst>
                  <a:ext uri="{FF2B5EF4-FFF2-40B4-BE49-F238E27FC236}">
                    <a16:creationId xmlns:a16="http://schemas.microsoft.com/office/drawing/2014/main" id="{8A0A0992-D4D6-4598-B623-1524E4E2516A}"/>
                  </a:ext>
                </a:extLst>
              </p:cNvPr>
              <p:cNvSpPr/>
              <p:nvPr/>
            </p:nvSpPr>
            <p:spPr>
              <a:xfrm>
                <a:off x="2738093" y="2772887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49;p30">
                <a:extLst>
                  <a:ext uri="{FF2B5EF4-FFF2-40B4-BE49-F238E27FC236}">
                    <a16:creationId xmlns:a16="http://schemas.microsoft.com/office/drawing/2014/main" id="{023A351B-1B94-43A2-B058-EBDDBB97AB17}"/>
                  </a:ext>
                </a:extLst>
              </p:cNvPr>
              <p:cNvSpPr/>
              <p:nvPr/>
            </p:nvSpPr>
            <p:spPr>
              <a:xfrm>
                <a:off x="2661893" y="2791943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50;p30">
                <a:extLst>
                  <a:ext uri="{FF2B5EF4-FFF2-40B4-BE49-F238E27FC236}">
                    <a16:creationId xmlns:a16="http://schemas.microsoft.com/office/drawing/2014/main" id="{1C72B067-99D4-48ED-84A8-A5BF7675A11B}"/>
                  </a:ext>
                </a:extLst>
              </p:cNvPr>
              <p:cNvSpPr/>
              <p:nvPr/>
            </p:nvSpPr>
            <p:spPr>
              <a:xfrm>
                <a:off x="2747618" y="3025384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51;p30">
                <a:extLst>
                  <a:ext uri="{FF2B5EF4-FFF2-40B4-BE49-F238E27FC236}">
                    <a16:creationId xmlns:a16="http://schemas.microsoft.com/office/drawing/2014/main" id="{7037A25B-ECB0-4136-BA79-62CA6B31B954}"/>
                  </a:ext>
                </a:extLst>
              </p:cNvPr>
              <p:cNvSpPr/>
              <p:nvPr/>
            </p:nvSpPr>
            <p:spPr>
              <a:xfrm>
                <a:off x="2671418" y="3101609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52;p30">
                <a:extLst>
                  <a:ext uri="{FF2B5EF4-FFF2-40B4-BE49-F238E27FC236}">
                    <a16:creationId xmlns:a16="http://schemas.microsoft.com/office/drawing/2014/main" id="{FC079D1A-63F6-4796-A68E-FF110EBE1AD6}"/>
                  </a:ext>
                </a:extLst>
              </p:cNvPr>
              <p:cNvSpPr/>
              <p:nvPr/>
            </p:nvSpPr>
            <p:spPr>
              <a:xfrm>
                <a:off x="2900018" y="3025384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53;p30">
                <a:extLst>
                  <a:ext uri="{FF2B5EF4-FFF2-40B4-BE49-F238E27FC236}">
                    <a16:creationId xmlns:a16="http://schemas.microsoft.com/office/drawing/2014/main" id="{FBF87D89-4B59-46B0-A13D-B4DF7AACC7FC}"/>
                  </a:ext>
                </a:extLst>
              </p:cNvPr>
              <p:cNvSpPr/>
              <p:nvPr/>
            </p:nvSpPr>
            <p:spPr>
              <a:xfrm>
                <a:off x="3014318" y="3558962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54;p30">
                <a:extLst>
                  <a:ext uri="{FF2B5EF4-FFF2-40B4-BE49-F238E27FC236}">
                    <a16:creationId xmlns:a16="http://schemas.microsoft.com/office/drawing/2014/main" id="{505D0EEF-4709-40A8-850A-96D1D1606F73}"/>
                  </a:ext>
                </a:extLst>
              </p:cNvPr>
              <p:cNvSpPr/>
              <p:nvPr/>
            </p:nvSpPr>
            <p:spPr>
              <a:xfrm>
                <a:off x="3014318" y="367330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55;p30">
                <a:extLst>
                  <a:ext uri="{FF2B5EF4-FFF2-40B4-BE49-F238E27FC236}">
                    <a16:creationId xmlns:a16="http://schemas.microsoft.com/office/drawing/2014/main" id="{48833472-BC75-4590-9852-35540D57CD75}"/>
                  </a:ext>
                </a:extLst>
              </p:cNvPr>
              <p:cNvSpPr/>
              <p:nvPr/>
            </p:nvSpPr>
            <p:spPr>
              <a:xfrm>
                <a:off x="2176118" y="3749526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56;p30">
                <a:extLst>
                  <a:ext uri="{FF2B5EF4-FFF2-40B4-BE49-F238E27FC236}">
                    <a16:creationId xmlns:a16="http://schemas.microsoft.com/office/drawing/2014/main" id="{B8742FA8-623C-48DE-9607-E4A378837894}"/>
                  </a:ext>
                </a:extLst>
              </p:cNvPr>
              <p:cNvSpPr/>
              <p:nvPr/>
            </p:nvSpPr>
            <p:spPr>
              <a:xfrm>
                <a:off x="1947518" y="394009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78D1C75-FDBD-49FC-A496-9E96F9150DD5}"/>
                </a:ext>
              </a:extLst>
            </p:cNvPr>
            <p:cNvGrpSpPr/>
            <p:nvPr/>
          </p:nvGrpSpPr>
          <p:grpSpPr>
            <a:xfrm>
              <a:off x="6223781" y="2742050"/>
              <a:ext cx="1347599" cy="1161000"/>
              <a:chOff x="6223781" y="2742050"/>
              <a:chExt cx="1347599" cy="1161000"/>
            </a:xfrm>
          </p:grpSpPr>
          <p:sp>
            <p:nvSpPr>
              <p:cNvPr id="45" name="Google Shape;258;p30">
                <a:extLst>
                  <a:ext uri="{FF2B5EF4-FFF2-40B4-BE49-F238E27FC236}">
                    <a16:creationId xmlns:a16="http://schemas.microsoft.com/office/drawing/2014/main" id="{D2692B0B-8BEB-42A6-9B7E-FD5ACA150D00}"/>
                  </a:ext>
                </a:extLst>
              </p:cNvPr>
              <p:cNvSpPr/>
              <p:nvPr/>
            </p:nvSpPr>
            <p:spPr>
              <a:xfrm>
                <a:off x="6414281" y="291350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59;p30">
                <a:extLst>
                  <a:ext uri="{FF2B5EF4-FFF2-40B4-BE49-F238E27FC236}">
                    <a16:creationId xmlns:a16="http://schemas.microsoft.com/office/drawing/2014/main" id="{77F64825-8C24-4CBD-8F50-87776108377C}"/>
                  </a:ext>
                </a:extLst>
              </p:cNvPr>
              <p:cNvSpPr/>
              <p:nvPr/>
            </p:nvSpPr>
            <p:spPr>
              <a:xfrm>
                <a:off x="6414281" y="314210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60;p30">
                <a:extLst>
                  <a:ext uri="{FF2B5EF4-FFF2-40B4-BE49-F238E27FC236}">
                    <a16:creationId xmlns:a16="http://schemas.microsoft.com/office/drawing/2014/main" id="{F81E99D6-A210-4B0D-B66C-6BF24AB3927F}"/>
                  </a:ext>
                </a:extLst>
              </p:cNvPr>
              <p:cNvSpPr/>
              <p:nvPr/>
            </p:nvSpPr>
            <p:spPr>
              <a:xfrm>
                <a:off x="7290581" y="285635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61;p30">
                <a:extLst>
                  <a:ext uri="{FF2B5EF4-FFF2-40B4-BE49-F238E27FC236}">
                    <a16:creationId xmlns:a16="http://schemas.microsoft.com/office/drawing/2014/main" id="{48C3BA6A-9F37-450E-914C-90742A925F92}"/>
                  </a:ext>
                </a:extLst>
              </p:cNvPr>
              <p:cNvSpPr/>
              <p:nvPr/>
            </p:nvSpPr>
            <p:spPr>
              <a:xfrm>
                <a:off x="7290581" y="300875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2;p30">
                <a:extLst>
                  <a:ext uri="{FF2B5EF4-FFF2-40B4-BE49-F238E27FC236}">
                    <a16:creationId xmlns:a16="http://schemas.microsoft.com/office/drawing/2014/main" id="{0FE4824D-F71E-4FE1-9A8D-6E2B9290110D}"/>
                  </a:ext>
                </a:extLst>
              </p:cNvPr>
              <p:cNvSpPr/>
              <p:nvPr/>
            </p:nvSpPr>
            <p:spPr>
              <a:xfrm>
                <a:off x="6223781" y="3127813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3;p30">
                <a:extLst>
                  <a:ext uri="{FF2B5EF4-FFF2-40B4-BE49-F238E27FC236}">
                    <a16:creationId xmlns:a16="http://schemas.microsoft.com/office/drawing/2014/main" id="{7CDED4C7-16C4-472A-A5AE-94579C9F1E16}"/>
                  </a:ext>
                </a:extLst>
              </p:cNvPr>
              <p:cNvSpPr/>
              <p:nvPr/>
            </p:nvSpPr>
            <p:spPr>
              <a:xfrm>
                <a:off x="6338081" y="304685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4;p30">
                <a:extLst>
                  <a:ext uri="{FF2B5EF4-FFF2-40B4-BE49-F238E27FC236}">
                    <a16:creationId xmlns:a16="http://schemas.microsoft.com/office/drawing/2014/main" id="{1EB737B2-1751-40F5-821E-FE71FA761977}"/>
                  </a:ext>
                </a:extLst>
              </p:cNvPr>
              <p:cNvSpPr/>
              <p:nvPr/>
            </p:nvSpPr>
            <p:spPr>
              <a:xfrm>
                <a:off x="6680981" y="384695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5;p30">
                <a:extLst>
                  <a:ext uri="{FF2B5EF4-FFF2-40B4-BE49-F238E27FC236}">
                    <a16:creationId xmlns:a16="http://schemas.microsoft.com/office/drawing/2014/main" id="{30758B3B-4E66-4B2F-95FA-E21146718A50}"/>
                  </a:ext>
                </a:extLst>
              </p:cNvPr>
              <p:cNvSpPr/>
              <p:nvPr/>
            </p:nvSpPr>
            <p:spPr>
              <a:xfrm>
                <a:off x="6642881" y="350405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6;p30">
                <a:extLst>
                  <a:ext uri="{FF2B5EF4-FFF2-40B4-BE49-F238E27FC236}">
                    <a16:creationId xmlns:a16="http://schemas.microsoft.com/office/drawing/2014/main" id="{782C9252-1C77-4BF3-A6DB-A675B4048A32}"/>
                  </a:ext>
                </a:extLst>
              </p:cNvPr>
              <p:cNvSpPr/>
              <p:nvPr/>
            </p:nvSpPr>
            <p:spPr>
              <a:xfrm>
                <a:off x="7519180" y="384695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7;p30">
                <a:extLst>
                  <a:ext uri="{FF2B5EF4-FFF2-40B4-BE49-F238E27FC236}">
                    <a16:creationId xmlns:a16="http://schemas.microsoft.com/office/drawing/2014/main" id="{A028136A-62E5-463A-9A2E-C5E6E53EA08F}"/>
                  </a:ext>
                </a:extLst>
              </p:cNvPr>
              <p:cNvSpPr/>
              <p:nvPr/>
            </p:nvSpPr>
            <p:spPr>
              <a:xfrm>
                <a:off x="7214381" y="274205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8;p30">
                <a:extLst>
                  <a:ext uri="{FF2B5EF4-FFF2-40B4-BE49-F238E27FC236}">
                    <a16:creationId xmlns:a16="http://schemas.microsoft.com/office/drawing/2014/main" id="{56C06B9F-BC98-4FCB-AB82-B91926B316A6}"/>
                  </a:ext>
                </a:extLst>
              </p:cNvPr>
              <p:cNvSpPr/>
              <p:nvPr/>
            </p:nvSpPr>
            <p:spPr>
              <a:xfrm>
                <a:off x="7023881" y="3389750"/>
                <a:ext cx="52200" cy="56100"/>
              </a:xfrm>
              <a:prstGeom prst="rect">
                <a:avLst/>
              </a:prstGeom>
              <a:noFill/>
              <a:ln w="28575" cap="flat" cmpd="sng">
                <a:solidFill>
                  <a:srgbClr val="00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64B29A76-70CD-42EA-9E2F-211EA8DCD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1229" y="656900"/>
            <a:ext cx="1761541" cy="177081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AC1704EA-4440-49EE-99C8-A77E82BA635B}"/>
              </a:ext>
            </a:extLst>
          </p:cNvPr>
          <p:cNvGrpSpPr/>
          <p:nvPr/>
        </p:nvGrpSpPr>
        <p:grpSpPr>
          <a:xfrm>
            <a:off x="2549943" y="3244586"/>
            <a:ext cx="1574991" cy="1543022"/>
            <a:chOff x="2549943" y="3244586"/>
            <a:chExt cx="1574991" cy="154302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F97CED-B4F7-41D7-9785-BD8669021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64954" y="3244586"/>
              <a:ext cx="190500" cy="32385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7D90EC7-317F-4661-B09A-B6C80893D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9943" y="4383074"/>
              <a:ext cx="1438275" cy="32385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3DD680E-BB84-4720-A184-5F6161993DB1}"/>
                </a:ext>
              </a:extLst>
            </p:cNvPr>
            <p:cNvSpPr/>
            <p:nvPr/>
          </p:nvSpPr>
          <p:spPr>
            <a:xfrm>
              <a:off x="2996034" y="4270007"/>
              <a:ext cx="1128900" cy="517601"/>
            </a:xfrm>
            <a:prstGeom prst="rect">
              <a:avLst/>
            </a:prstGeom>
            <a:solidFill>
              <a:srgbClr val="E0666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2654E6A-45AF-45A6-A70A-1B16FDBDC64A}"/>
              </a:ext>
            </a:extLst>
          </p:cNvPr>
          <p:cNvGrpSpPr/>
          <p:nvPr/>
        </p:nvGrpSpPr>
        <p:grpSpPr>
          <a:xfrm>
            <a:off x="5666381" y="3308047"/>
            <a:ext cx="3388698" cy="1495752"/>
            <a:chOff x="5666381" y="3308047"/>
            <a:chExt cx="3388698" cy="1495752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FD634F5-02B1-47E1-9931-AC9B3BE6E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535520" y="4455794"/>
              <a:ext cx="1409700" cy="257175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986B1A8-EF50-4B63-963C-21AA91D54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1" r="82456" b="-25763"/>
            <a:stretch/>
          </p:blipFill>
          <p:spPr>
            <a:xfrm>
              <a:off x="5666381" y="3308047"/>
              <a:ext cx="247321" cy="323430"/>
            </a:xfrm>
            <a:prstGeom prst="rect">
              <a:avLst/>
            </a:prstGeom>
          </p:spPr>
        </p:pic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B567EE8-FD45-4008-A26B-538EEA372190}"/>
                </a:ext>
              </a:extLst>
            </p:cNvPr>
            <p:cNvSpPr/>
            <p:nvPr/>
          </p:nvSpPr>
          <p:spPr>
            <a:xfrm>
              <a:off x="7926179" y="4286198"/>
              <a:ext cx="1128900" cy="517601"/>
            </a:xfrm>
            <a:prstGeom prst="rect">
              <a:avLst/>
            </a:prstGeom>
            <a:solidFill>
              <a:srgbClr val="93C4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CEBA8C0-8800-4F3A-8BFB-4EF2ABFBC96A}"/>
              </a:ext>
            </a:extLst>
          </p:cNvPr>
          <p:cNvGrpSpPr/>
          <p:nvPr/>
        </p:nvGrpSpPr>
        <p:grpSpPr>
          <a:xfrm>
            <a:off x="3134541" y="3735320"/>
            <a:ext cx="2898239" cy="517601"/>
            <a:chOff x="3134541" y="3735320"/>
            <a:chExt cx="2898239" cy="517601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ABDD2D4-1D02-4D81-8343-8DFA7BA6E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34541" y="3850859"/>
              <a:ext cx="2781299" cy="303839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FD07DD2-B351-4FC2-83C2-EC1E71BA8E1D}"/>
                </a:ext>
              </a:extLst>
            </p:cNvPr>
            <p:cNvSpPr/>
            <p:nvPr/>
          </p:nvSpPr>
          <p:spPr>
            <a:xfrm>
              <a:off x="4903880" y="3735320"/>
              <a:ext cx="1128900" cy="517601"/>
            </a:xfrm>
            <a:prstGeom prst="rect">
              <a:avLst/>
            </a:prstGeom>
            <a:solidFill>
              <a:srgbClr val="93C47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92DF5F8-D5B2-4A23-99A4-234156249E7F}"/>
                </a:ext>
              </a:extLst>
            </p:cNvPr>
            <p:cNvSpPr/>
            <p:nvPr/>
          </p:nvSpPr>
          <p:spPr>
            <a:xfrm>
              <a:off x="3464669" y="3735320"/>
              <a:ext cx="1128900" cy="517601"/>
            </a:xfrm>
            <a:prstGeom prst="rect">
              <a:avLst/>
            </a:prstGeom>
            <a:solidFill>
              <a:srgbClr val="E0666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3846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2"/>
          <p:cNvSpPr txBox="1">
            <a:spLocks noGrp="1"/>
          </p:cNvSpPr>
          <p:nvPr>
            <p:ph type="title"/>
          </p:nvPr>
        </p:nvSpPr>
        <p:spPr>
          <a:xfrm>
            <a:off x="5400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W</a:t>
            </a: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e map functions to functions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1" name="Google Shape;3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13</a:t>
            </a:fld>
            <a:endParaRPr/>
          </a:p>
        </p:txBody>
      </p:sp>
      <p:sp>
        <p:nvSpPr>
          <p:cNvPr id="364" name="Google Shape;364;p32"/>
          <p:cNvSpPr/>
          <p:nvPr/>
        </p:nvSpPr>
        <p:spPr>
          <a:xfrm>
            <a:off x="77484" y="701450"/>
            <a:ext cx="137160" cy="3909822"/>
          </a:xfrm>
          <a:custGeom>
            <a:avLst/>
            <a:gdLst/>
            <a:ahLst/>
            <a:cxnLst/>
            <a:rect l="l" t="t" r="r" b="b"/>
            <a:pathLst>
              <a:path w="9144" h="266700" extrusionOk="0">
                <a:moveTo>
                  <a:pt x="7620" y="0"/>
                </a:moveTo>
                <a:lnTo>
                  <a:pt x="0" y="0"/>
                </a:lnTo>
                <a:lnTo>
                  <a:pt x="0" y="266700"/>
                </a:lnTo>
                <a:lnTo>
                  <a:pt x="9144" y="266700"/>
                </a:ln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Google Shape;365;p32"/>
          <p:cNvSpPr/>
          <p:nvPr/>
        </p:nvSpPr>
        <p:spPr>
          <a:xfrm rot="10800000">
            <a:off x="2762776" y="715255"/>
            <a:ext cx="137183" cy="3895820"/>
          </a:xfrm>
          <a:custGeom>
            <a:avLst/>
            <a:gdLst/>
            <a:ahLst/>
            <a:cxnLst/>
            <a:rect l="l" t="t" r="r" b="b"/>
            <a:pathLst>
              <a:path w="9144" h="266700" extrusionOk="0">
                <a:moveTo>
                  <a:pt x="7620" y="0"/>
                </a:moveTo>
                <a:lnTo>
                  <a:pt x="0" y="0"/>
                </a:lnTo>
                <a:lnTo>
                  <a:pt x="0" y="266700"/>
                </a:lnTo>
                <a:lnTo>
                  <a:pt x="9144" y="266700"/>
                </a:ln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Google Shape;366;p32"/>
          <p:cNvSpPr txBox="1"/>
          <p:nvPr/>
        </p:nvSpPr>
        <p:spPr>
          <a:xfrm>
            <a:off x="1809406" y="956971"/>
            <a:ext cx="863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 dirty="0">
                <a:solidFill>
                  <a:schemeClr val="bg1">
                    <a:lumMod val="85000"/>
                  </a:schemeClr>
                </a:solidFill>
              </a:rPr>
              <a:t>,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1809406" y="1917361"/>
            <a:ext cx="863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 dirty="0">
                <a:solidFill>
                  <a:schemeClr val="bg1">
                    <a:lumMod val="85000"/>
                  </a:schemeClr>
                </a:solidFill>
              </a:rPr>
              <a:t>,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809406" y="3838139"/>
            <a:ext cx="863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 dirty="0">
                <a:solidFill>
                  <a:schemeClr val="bg1">
                    <a:lumMod val="85000"/>
                  </a:schemeClr>
                </a:solidFill>
              </a:rPr>
              <a:t>,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61" name="Google Shape;461;p32"/>
          <p:cNvSpPr txBox="1"/>
          <p:nvPr/>
        </p:nvSpPr>
        <p:spPr>
          <a:xfrm>
            <a:off x="160902" y="4670112"/>
            <a:ext cx="2684117" cy="39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2400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461;p32">
            <a:extLst>
              <a:ext uri="{FF2B5EF4-FFF2-40B4-BE49-F238E27FC236}">
                <a16:creationId xmlns:a16="http://schemas.microsoft.com/office/drawing/2014/main" id="{514AA83F-E09E-41AE-88D0-6028C6C0347C}"/>
              </a:ext>
            </a:extLst>
          </p:cNvPr>
          <p:cNvSpPr txBox="1"/>
          <p:nvPr/>
        </p:nvSpPr>
        <p:spPr>
          <a:xfrm>
            <a:off x="926190" y="4390319"/>
            <a:ext cx="977615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2400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461;p32">
            <a:extLst>
              <a:ext uri="{FF2B5EF4-FFF2-40B4-BE49-F238E27FC236}">
                <a16:creationId xmlns:a16="http://schemas.microsoft.com/office/drawing/2014/main" id="{088E1A0A-7EC8-4440-AA6B-86751F05542B}"/>
              </a:ext>
            </a:extLst>
          </p:cNvPr>
          <p:cNvSpPr txBox="1"/>
          <p:nvPr/>
        </p:nvSpPr>
        <p:spPr>
          <a:xfrm>
            <a:off x="1887785" y="4378678"/>
            <a:ext cx="977615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2400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366;p32">
            <a:extLst>
              <a:ext uri="{FF2B5EF4-FFF2-40B4-BE49-F238E27FC236}">
                <a16:creationId xmlns:a16="http://schemas.microsoft.com/office/drawing/2014/main" id="{C040CB9B-09AF-47C5-817C-84FF0C325049}"/>
              </a:ext>
            </a:extLst>
          </p:cNvPr>
          <p:cNvSpPr txBox="1"/>
          <p:nvPr/>
        </p:nvSpPr>
        <p:spPr>
          <a:xfrm>
            <a:off x="1604914" y="2648407"/>
            <a:ext cx="863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1BD715-3DEF-46AA-BAC2-C606A26673CA}"/>
              </a:ext>
            </a:extLst>
          </p:cNvPr>
          <p:cNvSpPr txBox="1"/>
          <p:nvPr/>
        </p:nvSpPr>
        <p:spPr>
          <a:xfrm flipH="1">
            <a:off x="1318513" y="1085680"/>
            <a:ext cx="14442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f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1         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g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1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91F9314-BC77-45E8-8F8D-65EE664C69E5}"/>
              </a:ext>
            </a:extLst>
          </p:cNvPr>
          <p:cNvSpPr txBox="1"/>
          <p:nvPr/>
        </p:nvSpPr>
        <p:spPr>
          <a:xfrm flipH="1">
            <a:off x="1318515" y="2074001"/>
            <a:ext cx="1423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f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2         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g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2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FF9774B-5999-4A69-BDE0-2A9573F2D741}"/>
              </a:ext>
            </a:extLst>
          </p:cNvPr>
          <p:cNvSpPr txBox="1"/>
          <p:nvPr/>
        </p:nvSpPr>
        <p:spPr>
          <a:xfrm flipH="1">
            <a:off x="1318517" y="3923629"/>
            <a:ext cx="1423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f</a:t>
            </a:r>
            <a:r>
              <a:rPr lang="en-US" sz="2800" baseline="-25000" dirty="0" err="1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n</a:t>
            </a:r>
            <a:r>
              <a:rPr lang="en-US" sz="2800" baseline="-25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          </a:t>
            </a:r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g</a:t>
            </a:r>
            <a:r>
              <a:rPr lang="en-US" sz="2800" baseline="-25000" dirty="0" err="1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n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612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C1DD168-58A4-4403-8887-D3459C7F8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112" y="3608920"/>
            <a:ext cx="866775" cy="857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EBE43C-E1C7-46CF-A517-1526CCDC5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038" y="3586264"/>
            <a:ext cx="866775" cy="8572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E0583-ADBE-4349-ABEB-FFB0DA2FE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0883" y="1722214"/>
            <a:ext cx="866775" cy="866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274BC9-FB8C-4E3A-BFAE-65A3279A56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0680" y="1702709"/>
            <a:ext cx="866775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A9C85F-5440-4CE4-920A-E5BD44FB8F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93121" y="785262"/>
            <a:ext cx="866775" cy="85725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125F43F8-3FD9-4359-8699-74B5F5A684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0050" y="772686"/>
            <a:ext cx="866775" cy="857250"/>
          </a:xfrm>
          <a:prstGeom prst="rect">
            <a:avLst/>
          </a:prstGeom>
        </p:spPr>
      </p:pic>
      <p:sp>
        <p:nvSpPr>
          <p:cNvPr id="330" name="Google Shape;330;p32"/>
          <p:cNvSpPr txBox="1">
            <a:spLocks noGrp="1"/>
          </p:cNvSpPr>
          <p:nvPr>
            <p:ph type="title"/>
          </p:nvPr>
        </p:nvSpPr>
        <p:spPr>
          <a:xfrm>
            <a:off x="5400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W</a:t>
            </a: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e map functions to functions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31" name="Google Shape;331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14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7BF08D7-DAAA-41DF-A2ED-91406C693407}"/>
              </a:ext>
            </a:extLst>
          </p:cNvPr>
          <p:cNvGrpSpPr/>
          <p:nvPr/>
        </p:nvGrpSpPr>
        <p:grpSpPr>
          <a:xfrm>
            <a:off x="3335464" y="558864"/>
            <a:ext cx="2809647" cy="2641661"/>
            <a:chOff x="3335464" y="558864"/>
            <a:chExt cx="2809647" cy="2641661"/>
          </a:xfrm>
        </p:grpSpPr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35B12878-CC06-4D36-870E-572EB1B86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643997" y="558864"/>
              <a:ext cx="2192580" cy="2180979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1E12AD14-EAA1-46B9-A5BA-22BDDC848739}"/>
                </a:ext>
              </a:extLst>
            </p:cNvPr>
            <p:cNvGrpSpPr/>
            <p:nvPr/>
          </p:nvGrpSpPr>
          <p:grpSpPr>
            <a:xfrm>
              <a:off x="3335464" y="960238"/>
              <a:ext cx="2809647" cy="2240287"/>
              <a:chOff x="3335464" y="960238"/>
              <a:chExt cx="2809647" cy="2240287"/>
            </a:xfrm>
          </p:grpSpPr>
          <p:sp>
            <p:nvSpPr>
              <p:cNvPr id="334" name="Google Shape;334;p32"/>
              <p:cNvSpPr/>
              <p:nvPr/>
            </p:nvSpPr>
            <p:spPr>
              <a:xfrm>
                <a:off x="4274055" y="1720546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2"/>
              <p:cNvSpPr/>
              <p:nvPr/>
            </p:nvSpPr>
            <p:spPr>
              <a:xfrm>
                <a:off x="4091175" y="1080287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2"/>
              <p:cNvSpPr/>
              <p:nvPr/>
            </p:nvSpPr>
            <p:spPr>
              <a:xfrm>
                <a:off x="4045455" y="1171752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2"/>
              <p:cNvSpPr/>
              <p:nvPr/>
            </p:nvSpPr>
            <p:spPr>
              <a:xfrm>
                <a:off x="3816855" y="1126019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2"/>
              <p:cNvSpPr/>
              <p:nvPr/>
            </p:nvSpPr>
            <p:spPr>
              <a:xfrm>
                <a:off x="3908295" y="1171752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2"/>
              <p:cNvSpPr/>
              <p:nvPr/>
            </p:nvSpPr>
            <p:spPr>
              <a:xfrm>
                <a:off x="3771135" y="1354683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2"/>
              <p:cNvSpPr/>
              <p:nvPr/>
            </p:nvSpPr>
            <p:spPr>
              <a:xfrm>
                <a:off x="3954015" y="1629080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2"/>
              <p:cNvSpPr/>
              <p:nvPr/>
            </p:nvSpPr>
            <p:spPr>
              <a:xfrm>
                <a:off x="5222745" y="960238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2"/>
              <p:cNvSpPr/>
              <p:nvPr/>
            </p:nvSpPr>
            <p:spPr>
              <a:xfrm>
                <a:off x="5131305" y="983104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2"/>
              <p:cNvSpPr/>
              <p:nvPr/>
            </p:nvSpPr>
            <p:spPr>
              <a:xfrm>
                <a:off x="5234175" y="1263218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2"/>
              <p:cNvSpPr/>
              <p:nvPr/>
            </p:nvSpPr>
            <p:spPr>
              <a:xfrm>
                <a:off x="5142735" y="1354683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2"/>
              <p:cNvSpPr/>
              <p:nvPr/>
            </p:nvSpPr>
            <p:spPr>
              <a:xfrm>
                <a:off x="5417055" y="1263218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2"/>
              <p:cNvSpPr/>
              <p:nvPr/>
            </p:nvSpPr>
            <p:spPr>
              <a:xfrm>
                <a:off x="5554215" y="1903477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5554215" y="2040676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4548375" y="2132142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4274055" y="2360806"/>
                <a:ext cx="62700" cy="67200"/>
              </a:xfrm>
              <a:prstGeom prst="rect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2"/>
              <p:cNvSpPr txBox="1"/>
              <p:nvPr/>
            </p:nvSpPr>
            <p:spPr>
              <a:xfrm>
                <a:off x="3335464" y="2816225"/>
                <a:ext cx="2809647" cy="38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chemeClr val="bg1">
                        <a:lumMod val="8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Input function: </a:t>
                </a:r>
                <a:r>
                  <a:rPr lang="en-US" sz="2000" dirty="0">
                    <a:solidFill>
                      <a:schemeClr val="bg1">
                        <a:lumMod val="85000"/>
                      </a:schemeClr>
                    </a:solidFill>
                    <a:latin typeface="Calibri"/>
                    <a:ea typeface="Calibri"/>
                    <a:cs typeface="Calibri"/>
                    <a:sym typeface="Calibri"/>
                  </a:rPr>
                  <a:t>humidity &amp; wind today</a:t>
                </a:r>
                <a:endParaRPr sz="2000" dirty="0">
                  <a:solidFill>
                    <a:schemeClr val="bg1">
                      <a:lumMod val="8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4" name="Google Shape;364;p32"/>
          <p:cNvSpPr/>
          <p:nvPr/>
        </p:nvSpPr>
        <p:spPr>
          <a:xfrm>
            <a:off x="77484" y="701450"/>
            <a:ext cx="137160" cy="3909822"/>
          </a:xfrm>
          <a:custGeom>
            <a:avLst/>
            <a:gdLst/>
            <a:ahLst/>
            <a:cxnLst/>
            <a:rect l="l" t="t" r="r" b="b"/>
            <a:pathLst>
              <a:path w="9144" h="266700" extrusionOk="0">
                <a:moveTo>
                  <a:pt x="7620" y="0"/>
                </a:moveTo>
                <a:lnTo>
                  <a:pt x="0" y="0"/>
                </a:lnTo>
                <a:lnTo>
                  <a:pt x="0" y="266700"/>
                </a:lnTo>
                <a:lnTo>
                  <a:pt x="9144" y="266700"/>
                </a:ln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5" name="Google Shape;365;p32"/>
          <p:cNvSpPr/>
          <p:nvPr/>
        </p:nvSpPr>
        <p:spPr>
          <a:xfrm rot="10800000">
            <a:off x="2762776" y="715255"/>
            <a:ext cx="137183" cy="3895820"/>
          </a:xfrm>
          <a:custGeom>
            <a:avLst/>
            <a:gdLst/>
            <a:ahLst/>
            <a:cxnLst/>
            <a:rect l="l" t="t" r="r" b="b"/>
            <a:pathLst>
              <a:path w="9144" h="266700" extrusionOk="0">
                <a:moveTo>
                  <a:pt x="7620" y="0"/>
                </a:moveTo>
                <a:lnTo>
                  <a:pt x="0" y="0"/>
                </a:lnTo>
                <a:lnTo>
                  <a:pt x="0" y="266700"/>
                </a:lnTo>
                <a:lnTo>
                  <a:pt x="9144" y="266700"/>
                </a:lnTo>
              </a:path>
            </a:pathLst>
          </a:custGeom>
          <a:noFill/>
          <a:ln w="381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6" name="Google Shape;366;p32"/>
          <p:cNvSpPr txBox="1"/>
          <p:nvPr/>
        </p:nvSpPr>
        <p:spPr>
          <a:xfrm>
            <a:off x="1809406" y="956971"/>
            <a:ext cx="863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 dirty="0">
                <a:solidFill>
                  <a:schemeClr val="bg1">
                    <a:lumMod val="85000"/>
                  </a:schemeClr>
                </a:solidFill>
              </a:rPr>
              <a:t>,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7" name="Google Shape;367;p32"/>
          <p:cNvSpPr txBox="1"/>
          <p:nvPr/>
        </p:nvSpPr>
        <p:spPr>
          <a:xfrm>
            <a:off x="1809406" y="1917361"/>
            <a:ext cx="863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 dirty="0">
                <a:solidFill>
                  <a:schemeClr val="bg1">
                    <a:lumMod val="85000"/>
                  </a:schemeClr>
                </a:solidFill>
              </a:rPr>
              <a:t>,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69" name="Google Shape;369;p32"/>
          <p:cNvSpPr txBox="1"/>
          <p:nvPr/>
        </p:nvSpPr>
        <p:spPr>
          <a:xfrm>
            <a:off x="1809406" y="3838139"/>
            <a:ext cx="863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 dirty="0">
                <a:solidFill>
                  <a:schemeClr val="bg1">
                    <a:lumMod val="85000"/>
                  </a:schemeClr>
                </a:solidFill>
              </a:rPr>
              <a:t>,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0" name="Google Shape;370;p32"/>
          <p:cNvSpPr/>
          <p:nvPr/>
        </p:nvSpPr>
        <p:spPr>
          <a:xfrm>
            <a:off x="2211279" y="3909186"/>
            <a:ext cx="29400" cy="31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2"/>
          <p:cNvSpPr/>
          <p:nvPr/>
        </p:nvSpPr>
        <p:spPr>
          <a:xfrm>
            <a:off x="2211279" y="4037265"/>
            <a:ext cx="29400" cy="31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"/>
          <p:cNvSpPr/>
          <p:nvPr/>
        </p:nvSpPr>
        <p:spPr>
          <a:xfrm>
            <a:off x="2702803" y="3877167"/>
            <a:ext cx="29400" cy="31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2"/>
          <p:cNvSpPr/>
          <p:nvPr/>
        </p:nvSpPr>
        <p:spPr>
          <a:xfrm>
            <a:off x="2702803" y="3962552"/>
            <a:ext cx="29400" cy="31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2104426" y="4029260"/>
            <a:ext cx="29400" cy="31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2"/>
          <p:cNvSpPr/>
          <p:nvPr/>
        </p:nvSpPr>
        <p:spPr>
          <a:xfrm>
            <a:off x="2168538" y="3983899"/>
            <a:ext cx="29400" cy="31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2"/>
          <p:cNvSpPr/>
          <p:nvPr/>
        </p:nvSpPr>
        <p:spPr>
          <a:xfrm>
            <a:off x="2339503" y="4240055"/>
            <a:ext cx="29400" cy="31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2"/>
          <p:cNvSpPr/>
          <p:nvPr/>
        </p:nvSpPr>
        <p:spPr>
          <a:xfrm>
            <a:off x="2660061" y="3813127"/>
            <a:ext cx="29400" cy="31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/>
          <p:nvPr/>
        </p:nvSpPr>
        <p:spPr>
          <a:xfrm>
            <a:off x="2553209" y="4176016"/>
            <a:ext cx="29400" cy="31200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2"/>
          <p:cNvSpPr/>
          <p:nvPr/>
        </p:nvSpPr>
        <p:spPr>
          <a:xfrm rot="-5015739">
            <a:off x="2219135" y="2329049"/>
            <a:ext cx="29585" cy="31407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2"/>
          <p:cNvSpPr/>
          <p:nvPr/>
        </p:nvSpPr>
        <p:spPr>
          <a:xfrm rot="-5015739">
            <a:off x="2346334" y="2343732"/>
            <a:ext cx="29585" cy="31407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2"/>
          <p:cNvSpPr/>
          <p:nvPr/>
        </p:nvSpPr>
        <p:spPr>
          <a:xfrm rot="-5015739">
            <a:off x="2243685" y="1836958"/>
            <a:ext cx="29585" cy="31407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2"/>
          <p:cNvSpPr/>
          <p:nvPr/>
        </p:nvSpPr>
        <p:spPr>
          <a:xfrm rot="-5015739">
            <a:off x="2328484" y="1846747"/>
            <a:ext cx="29585" cy="31407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2"/>
          <p:cNvSpPr/>
          <p:nvPr/>
        </p:nvSpPr>
        <p:spPr>
          <a:xfrm rot="-5015739">
            <a:off x="2326134" y="2448993"/>
            <a:ext cx="29585" cy="31407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2"/>
          <p:cNvSpPr/>
          <p:nvPr/>
        </p:nvSpPr>
        <p:spPr>
          <a:xfrm rot="-5015739">
            <a:off x="2288434" y="2380086"/>
            <a:ext cx="29585" cy="31407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2"/>
          <p:cNvSpPr/>
          <p:nvPr/>
        </p:nvSpPr>
        <p:spPr>
          <a:xfrm rot="-5015739">
            <a:off x="2638413" y="2024797"/>
            <a:ext cx="29585" cy="31407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2"/>
          <p:cNvSpPr/>
          <p:nvPr/>
        </p:nvSpPr>
        <p:spPr>
          <a:xfrm rot="-5015739">
            <a:off x="2175186" y="1872088"/>
            <a:ext cx="29585" cy="31407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2"/>
          <p:cNvSpPr/>
          <p:nvPr/>
        </p:nvSpPr>
        <p:spPr>
          <a:xfrm rot="-5015739">
            <a:off x="2523331" y="2019869"/>
            <a:ext cx="29585" cy="31407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2"/>
          <p:cNvSpPr/>
          <p:nvPr/>
        </p:nvSpPr>
        <p:spPr>
          <a:xfrm rot="5540238">
            <a:off x="2141544" y="1041453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2"/>
          <p:cNvSpPr/>
          <p:nvPr/>
        </p:nvSpPr>
        <p:spPr>
          <a:xfrm rot="5540238">
            <a:off x="2697152" y="1224105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2"/>
          <p:cNvSpPr/>
          <p:nvPr/>
        </p:nvSpPr>
        <p:spPr>
          <a:xfrm rot="5540238">
            <a:off x="2636096" y="1078713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2"/>
          <p:cNvSpPr/>
          <p:nvPr/>
        </p:nvSpPr>
        <p:spPr>
          <a:xfrm rot="5540238">
            <a:off x="2346442" y="1403422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2"/>
          <p:cNvSpPr/>
          <p:nvPr/>
        </p:nvSpPr>
        <p:spPr>
          <a:xfrm rot="5540238">
            <a:off x="2213635" y="922797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2"/>
          <p:cNvSpPr/>
          <p:nvPr/>
        </p:nvSpPr>
        <p:spPr>
          <a:xfrm rot="5540238">
            <a:off x="2202341" y="1190519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2"/>
          <p:cNvSpPr/>
          <p:nvPr/>
        </p:nvSpPr>
        <p:spPr>
          <a:xfrm rot="5540238">
            <a:off x="2146781" y="1119644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2"/>
          <p:cNvSpPr/>
          <p:nvPr/>
        </p:nvSpPr>
        <p:spPr>
          <a:xfrm rot="5540238">
            <a:off x="2697161" y="1120843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2"/>
          <p:cNvSpPr/>
          <p:nvPr/>
        </p:nvSpPr>
        <p:spPr>
          <a:xfrm rot="5540238">
            <a:off x="2162183" y="963262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2"/>
          <p:cNvSpPr/>
          <p:nvPr/>
        </p:nvSpPr>
        <p:spPr>
          <a:xfrm>
            <a:off x="1142608" y="3803226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2"/>
          <p:cNvSpPr/>
          <p:nvPr/>
        </p:nvSpPr>
        <p:spPr>
          <a:xfrm>
            <a:off x="1220863" y="3803222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2"/>
          <p:cNvSpPr/>
          <p:nvPr/>
        </p:nvSpPr>
        <p:spPr>
          <a:xfrm>
            <a:off x="1197021" y="3721662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1250203" y="3752987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2"/>
          <p:cNvSpPr/>
          <p:nvPr/>
        </p:nvSpPr>
        <p:spPr>
          <a:xfrm>
            <a:off x="1242223" y="4057124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2"/>
          <p:cNvSpPr/>
          <p:nvPr/>
        </p:nvSpPr>
        <p:spPr>
          <a:xfrm>
            <a:off x="1333663" y="4148590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"/>
          <p:cNvSpPr/>
          <p:nvPr/>
        </p:nvSpPr>
        <p:spPr>
          <a:xfrm>
            <a:off x="1425103" y="4102857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1699423" y="3965658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2"/>
          <p:cNvSpPr/>
          <p:nvPr/>
        </p:nvSpPr>
        <p:spPr>
          <a:xfrm>
            <a:off x="1699423" y="3691261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2"/>
          <p:cNvSpPr/>
          <p:nvPr/>
        </p:nvSpPr>
        <p:spPr>
          <a:xfrm>
            <a:off x="1653703" y="3874193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2"/>
          <p:cNvSpPr/>
          <p:nvPr/>
        </p:nvSpPr>
        <p:spPr>
          <a:xfrm>
            <a:off x="1836583" y="4148590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2"/>
          <p:cNvSpPr/>
          <p:nvPr/>
        </p:nvSpPr>
        <p:spPr>
          <a:xfrm>
            <a:off x="1745143" y="3828460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/>
          <p:nvPr/>
        </p:nvSpPr>
        <p:spPr>
          <a:xfrm>
            <a:off x="1250203" y="1846902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2"/>
          <p:cNvSpPr/>
          <p:nvPr/>
        </p:nvSpPr>
        <p:spPr>
          <a:xfrm>
            <a:off x="1077643" y="1953414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2"/>
          <p:cNvSpPr/>
          <p:nvPr/>
        </p:nvSpPr>
        <p:spPr>
          <a:xfrm>
            <a:off x="1151301" y="1846616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2"/>
          <p:cNvSpPr/>
          <p:nvPr/>
        </p:nvSpPr>
        <p:spPr>
          <a:xfrm>
            <a:off x="1200748" y="1869764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2"/>
          <p:cNvSpPr/>
          <p:nvPr/>
        </p:nvSpPr>
        <p:spPr>
          <a:xfrm>
            <a:off x="1196503" y="2182078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2"/>
          <p:cNvSpPr/>
          <p:nvPr/>
        </p:nvSpPr>
        <p:spPr>
          <a:xfrm>
            <a:off x="1171948" y="2092653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2"/>
          <p:cNvSpPr/>
          <p:nvPr/>
        </p:nvSpPr>
        <p:spPr>
          <a:xfrm>
            <a:off x="1379383" y="2227811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2"/>
          <p:cNvSpPr/>
          <p:nvPr/>
        </p:nvSpPr>
        <p:spPr>
          <a:xfrm>
            <a:off x="1653703" y="2090612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2"/>
          <p:cNvSpPr/>
          <p:nvPr/>
        </p:nvSpPr>
        <p:spPr>
          <a:xfrm>
            <a:off x="1763383" y="1872241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2"/>
          <p:cNvSpPr/>
          <p:nvPr/>
        </p:nvSpPr>
        <p:spPr>
          <a:xfrm>
            <a:off x="1715803" y="2024954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2"/>
          <p:cNvSpPr/>
          <p:nvPr/>
        </p:nvSpPr>
        <p:spPr>
          <a:xfrm>
            <a:off x="1809403" y="2269673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2"/>
          <p:cNvSpPr/>
          <p:nvPr/>
        </p:nvSpPr>
        <p:spPr>
          <a:xfrm>
            <a:off x="1699423" y="1953414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1790863" y="2044880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2"/>
          <p:cNvSpPr/>
          <p:nvPr/>
        </p:nvSpPr>
        <p:spPr>
          <a:xfrm>
            <a:off x="1287943" y="2365009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2"/>
          <p:cNvSpPr/>
          <p:nvPr/>
        </p:nvSpPr>
        <p:spPr>
          <a:xfrm>
            <a:off x="1379383" y="2319277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2"/>
          <p:cNvSpPr/>
          <p:nvPr/>
        </p:nvSpPr>
        <p:spPr>
          <a:xfrm>
            <a:off x="1077643" y="1038757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2"/>
          <p:cNvSpPr/>
          <p:nvPr/>
        </p:nvSpPr>
        <p:spPr>
          <a:xfrm>
            <a:off x="1151301" y="931959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2"/>
          <p:cNvSpPr/>
          <p:nvPr/>
        </p:nvSpPr>
        <p:spPr>
          <a:xfrm>
            <a:off x="1200748" y="955108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2"/>
          <p:cNvSpPr/>
          <p:nvPr/>
        </p:nvSpPr>
        <p:spPr>
          <a:xfrm>
            <a:off x="1196503" y="1267422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2"/>
          <p:cNvSpPr/>
          <p:nvPr/>
        </p:nvSpPr>
        <p:spPr>
          <a:xfrm>
            <a:off x="1171948" y="1177996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2"/>
          <p:cNvSpPr/>
          <p:nvPr/>
        </p:nvSpPr>
        <p:spPr>
          <a:xfrm>
            <a:off x="1379383" y="1313154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2"/>
          <p:cNvSpPr/>
          <p:nvPr/>
        </p:nvSpPr>
        <p:spPr>
          <a:xfrm>
            <a:off x="1655990" y="964246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2"/>
          <p:cNvSpPr/>
          <p:nvPr/>
        </p:nvSpPr>
        <p:spPr>
          <a:xfrm>
            <a:off x="1763383" y="957585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2"/>
          <p:cNvSpPr/>
          <p:nvPr/>
        </p:nvSpPr>
        <p:spPr>
          <a:xfrm>
            <a:off x="1809403" y="1254263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2"/>
          <p:cNvSpPr/>
          <p:nvPr/>
        </p:nvSpPr>
        <p:spPr>
          <a:xfrm>
            <a:off x="1699423" y="1038757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2"/>
          <p:cNvSpPr/>
          <p:nvPr/>
        </p:nvSpPr>
        <p:spPr>
          <a:xfrm>
            <a:off x="1790863" y="1130223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1379383" y="1391461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2"/>
          <p:cNvSpPr/>
          <p:nvPr/>
        </p:nvSpPr>
        <p:spPr>
          <a:xfrm>
            <a:off x="1250203" y="1332675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2"/>
          <p:cNvSpPr/>
          <p:nvPr/>
        </p:nvSpPr>
        <p:spPr>
          <a:xfrm>
            <a:off x="1185073" y="1030182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2"/>
          <p:cNvSpPr/>
          <p:nvPr/>
        </p:nvSpPr>
        <p:spPr>
          <a:xfrm>
            <a:off x="1239365" y="1113073"/>
            <a:ext cx="29400" cy="312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2"/>
          <p:cNvSpPr/>
          <p:nvPr/>
        </p:nvSpPr>
        <p:spPr>
          <a:xfrm rot="5540238">
            <a:off x="2508557" y="1081189"/>
            <a:ext cx="29424" cy="3122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2"/>
          <p:cNvSpPr txBox="1"/>
          <p:nvPr/>
        </p:nvSpPr>
        <p:spPr>
          <a:xfrm>
            <a:off x="160902" y="4670112"/>
            <a:ext cx="2684117" cy="39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2400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461;p32">
            <a:extLst>
              <a:ext uri="{FF2B5EF4-FFF2-40B4-BE49-F238E27FC236}">
                <a16:creationId xmlns:a16="http://schemas.microsoft.com/office/drawing/2014/main" id="{514AA83F-E09E-41AE-88D0-6028C6C0347C}"/>
              </a:ext>
            </a:extLst>
          </p:cNvPr>
          <p:cNvSpPr txBox="1"/>
          <p:nvPr/>
        </p:nvSpPr>
        <p:spPr>
          <a:xfrm>
            <a:off x="926190" y="4390319"/>
            <a:ext cx="977615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endParaRPr sz="2400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461;p32">
            <a:extLst>
              <a:ext uri="{FF2B5EF4-FFF2-40B4-BE49-F238E27FC236}">
                <a16:creationId xmlns:a16="http://schemas.microsoft.com/office/drawing/2014/main" id="{088E1A0A-7EC8-4440-AA6B-86751F05542B}"/>
              </a:ext>
            </a:extLst>
          </p:cNvPr>
          <p:cNvSpPr txBox="1"/>
          <p:nvPr/>
        </p:nvSpPr>
        <p:spPr>
          <a:xfrm>
            <a:off x="1887785" y="4378678"/>
            <a:ext cx="977615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endParaRPr sz="2400" dirty="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461;p32">
            <a:extLst>
              <a:ext uri="{FF2B5EF4-FFF2-40B4-BE49-F238E27FC236}">
                <a16:creationId xmlns:a16="http://schemas.microsoft.com/office/drawing/2014/main" id="{FC879AA0-8062-4CCD-A31E-860CA2CA9BC5}"/>
              </a:ext>
            </a:extLst>
          </p:cNvPr>
          <p:cNvSpPr txBox="1"/>
          <p:nvPr/>
        </p:nvSpPr>
        <p:spPr>
          <a:xfrm>
            <a:off x="-797539" y="892043"/>
            <a:ext cx="2728296" cy="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  <a:ea typeface="Calibri"/>
                <a:cs typeface="Calibri"/>
                <a:sym typeface="Calibri"/>
              </a:rPr>
              <a:t>Jan 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  <a:ea typeface="Calibri"/>
                <a:cs typeface="Calibri"/>
                <a:sym typeface="Calibri"/>
              </a:rPr>
              <a:t>Jan 2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Helvetica Neue" panose="020B0604020202020204" charset="0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  <a:ea typeface="Calibri"/>
                <a:cs typeface="Calibri"/>
                <a:sym typeface="Calibri"/>
              </a:rPr>
              <a:t>June 11</a:t>
            </a:r>
          </a:p>
        </p:txBody>
      </p:sp>
      <p:sp>
        <p:nvSpPr>
          <p:cNvPr id="139" name="Google Shape;366;p32">
            <a:extLst>
              <a:ext uri="{FF2B5EF4-FFF2-40B4-BE49-F238E27FC236}">
                <a16:creationId xmlns:a16="http://schemas.microsoft.com/office/drawing/2014/main" id="{C040CB9B-09AF-47C5-817C-84FF0C325049}"/>
              </a:ext>
            </a:extLst>
          </p:cNvPr>
          <p:cNvSpPr txBox="1"/>
          <p:nvPr/>
        </p:nvSpPr>
        <p:spPr>
          <a:xfrm>
            <a:off x="1604914" y="2648407"/>
            <a:ext cx="863400" cy="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4000" dirty="0">
                <a:solidFill>
                  <a:schemeClr val="bg1">
                    <a:lumMod val="85000"/>
                  </a:schemeClr>
                </a:solidFill>
              </a:rPr>
              <a:t>…</a:t>
            </a:r>
            <a:endParaRPr sz="40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6BAABE2-5820-4781-92AD-B4617D98DFD0}"/>
              </a:ext>
            </a:extLst>
          </p:cNvPr>
          <p:cNvGrpSpPr/>
          <p:nvPr/>
        </p:nvGrpSpPr>
        <p:grpSpPr>
          <a:xfrm>
            <a:off x="5991683" y="620875"/>
            <a:ext cx="2809647" cy="2567231"/>
            <a:chOff x="5991683" y="620875"/>
            <a:chExt cx="2809647" cy="2567231"/>
          </a:xfrm>
        </p:grpSpPr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4473EA9F-56A8-4722-8912-101A7610A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42807" y="620875"/>
              <a:ext cx="2169561" cy="2180979"/>
            </a:xfrm>
            <a:prstGeom prst="rect">
              <a:avLst/>
            </a:prstGeom>
          </p:spPr>
        </p:pic>
        <p:sp>
          <p:nvSpPr>
            <p:cNvPr id="116" name="Google Shape;353;p32">
              <a:extLst>
                <a:ext uri="{FF2B5EF4-FFF2-40B4-BE49-F238E27FC236}">
                  <a16:creationId xmlns:a16="http://schemas.microsoft.com/office/drawing/2014/main" id="{793D7B59-A5B6-4FD4-B6F3-5ADACCE210F2}"/>
                </a:ext>
              </a:extLst>
            </p:cNvPr>
            <p:cNvSpPr/>
            <p:nvPr/>
          </p:nvSpPr>
          <p:spPr>
            <a:xfrm>
              <a:off x="7652453" y="971671"/>
              <a:ext cx="62700" cy="672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354;p32">
              <a:extLst>
                <a:ext uri="{FF2B5EF4-FFF2-40B4-BE49-F238E27FC236}">
                  <a16:creationId xmlns:a16="http://schemas.microsoft.com/office/drawing/2014/main" id="{5EEEEDB6-043C-43BC-9FAA-0C99714BFC71}"/>
                </a:ext>
              </a:extLst>
            </p:cNvPr>
            <p:cNvSpPr txBox="1"/>
            <p:nvPr/>
          </p:nvSpPr>
          <p:spPr>
            <a:xfrm>
              <a:off x="5991683" y="2803806"/>
              <a:ext cx="2809647" cy="38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Calibri"/>
                  <a:ea typeface="Calibri"/>
                  <a:cs typeface="Calibri"/>
                  <a:sym typeface="Calibri"/>
                </a:rPr>
                <a:t>Query</a:t>
              </a:r>
              <a:endParaRPr sz="2000" dirty="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ED78B755-C785-4D6B-A58D-62AB5891CE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9165" y="3706895"/>
            <a:ext cx="4808251" cy="872859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57D11E6B-7CD5-40C5-85C0-F8604BC03EA6}"/>
              </a:ext>
            </a:extLst>
          </p:cNvPr>
          <p:cNvSpPr/>
          <p:nvPr/>
        </p:nvSpPr>
        <p:spPr>
          <a:xfrm>
            <a:off x="5305707" y="3844056"/>
            <a:ext cx="1627013" cy="517601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6B5908-02D5-4C3D-94D6-F5DE565E1CF2}"/>
              </a:ext>
            </a:extLst>
          </p:cNvPr>
          <p:cNvGrpSpPr/>
          <p:nvPr/>
        </p:nvGrpSpPr>
        <p:grpSpPr>
          <a:xfrm>
            <a:off x="7020809" y="3838139"/>
            <a:ext cx="1244111" cy="517601"/>
            <a:chOff x="7020809" y="3838139"/>
            <a:chExt cx="1244111" cy="517601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A5ABA0C1-8707-4383-AC61-58627F689660}"/>
                </a:ext>
              </a:extLst>
            </p:cNvPr>
            <p:cNvSpPr/>
            <p:nvPr/>
          </p:nvSpPr>
          <p:spPr>
            <a:xfrm>
              <a:off x="7601926" y="3838139"/>
              <a:ext cx="662994" cy="517601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6E8F946-730D-41F7-BD44-83823759B87F}"/>
                </a:ext>
              </a:extLst>
            </p:cNvPr>
            <p:cNvSpPr/>
            <p:nvPr/>
          </p:nvSpPr>
          <p:spPr>
            <a:xfrm>
              <a:off x="7020809" y="3838139"/>
              <a:ext cx="313785" cy="517601"/>
            </a:xfrm>
            <a:prstGeom prst="rect">
              <a:avLst/>
            </a:prstGeom>
            <a:solidFill>
              <a:srgbClr val="92D05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0630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15</a:t>
            </a:fld>
            <a:endParaRPr lang="ca"/>
          </a:p>
        </p:txBody>
      </p:sp>
      <p:pic>
        <p:nvPicPr>
          <p:cNvPr id="5" name="ICML (5)">
            <a:hlinkClick r:id="" action="ppaction://media"/>
            <a:extLst>
              <a:ext uri="{FF2B5EF4-FFF2-40B4-BE49-F238E27FC236}">
                <a16:creationId xmlns:a16="http://schemas.microsoft.com/office/drawing/2014/main" id="{38432A08-03B5-41E6-BBA6-A4591A4EC3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57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42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16</a:t>
            </a:fld>
            <a:endParaRPr lang="ca"/>
          </a:p>
        </p:txBody>
      </p:sp>
      <p:pic>
        <p:nvPicPr>
          <p:cNvPr id="5" name="ICML (5)">
            <a:hlinkClick r:id="" action="ppaction://media"/>
            <a:extLst>
              <a:ext uri="{FF2B5EF4-FFF2-40B4-BE49-F238E27FC236}">
                <a16:creationId xmlns:a16="http://schemas.microsoft.com/office/drawing/2014/main" id="{38432A08-03B5-41E6-BBA6-A4591A4EC3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00" end="427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17</a:t>
            </a:fld>
            <a:endParaRPr lang="ca"/>
          </a:p>
        </p:txBody>
      </p:sp>
      <p:pic>
        <p:nvPicPr>
          <p:cNvPr id="5" name="ICML (5)">
            <a:hlinkClick r:id="" action="ppaction://media"/>
            <a:extLst>
              <a:ext uri="{FF2B5EF4-FFF2-40B4-BE49-F238E27FC236}">
                <a16:creationId xmlns:a16="http://schemas.microsoft.com/office/drawing/2014/main" id="{38432A08-03B5-41E6-BBA6-A4591A4EC3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00" end="337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18</a:t>
            </a:fld>
            <a:endParaRPr lang="ca"/>
          </a:p>
        </p:txBody>
      </p:sp>
      <p:pic>
        <p:nvPicPr>
          <p:cNvPr id="5" name="ICML (5)">
            <a:hlinkClick r:id="" action="ppaction://media"/>
            <a:extLst>
              <a:ext uri="{FF2B5EF4-FFF2-40B4-BE49-F238E27FC236}">
                <a16:creationId xmlns:a16="http://schemas.microsoft.com/office/drawing/2014/main" id="{38432A08-03B5-41E6-BBA6-A4591A4EC3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000" end="277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56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19</a:t>
            </a:fld>
            <a:endParaRPr lang="ca"/>
          </a:p>
        </p:txBody>
      </p:sp>
      <p:pic>
        <p:nvPicPr>
          <p:cNvPr id="5" name="ICML (5)">
            <a:hlinkClick r:id="" action="ppaction://media"/>
            <a:extLst>
              <a:ext uri="{FF2B5EF4-FFF2-40B4-BE49-F238E27FC236}">
                <a16:creationId xmlns:a16="http://schemas.microsoft.com/office/drawing/2014/main" id="{38432A08-03B5-41E6-BBA6-A4591A4EC3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00" end="247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4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2</a:t>
            </a:fld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4988475" y="804925"/>
            <a:ext cx="40116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42326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20</a:t>
            </a:fld>
            <a:endParaRPr lang="ca"/>
          </a:p>
        </p:txBody>
      </p:sp>
      <p:pic>
        <p:nvPicPr>
          <p:cNvPr id="5" name="ICML (5)">
            <a:hlinkClick r:id="" action="ppaction://media"/>
            <a:extLst>
              <a:ext uri="{FF2B5EF4-FFF2-40B4-BE49-F238E27FC236}">
                <a16:creationId xmlns:a16="http://schemas.microsoft.com/office/drawing/2014/main" id="{38432A08-03B5-41E6-BBA6-A4591A4EC3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000" end="187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55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21</a:t>
            </a:fld>
            <a:endParaRPr lang="ca"/>
          </a:p>
        </p:txBody>
      </p:sp>
      <p:pic>
        <p:nvPicPr>
          <p:cNvPr id="5" name="ICML (5)">
            <a:hlinkClick r:id="" action="ppaction://media"/>
            <a:extLst>
              <a:ext uri="{FF2B5EF4-FFF2-40B4-BE49-F238E27FC236}">
                <a16:creationId xmlns:a16="http://schemas.microsoft.com/office/drawing/2014/main" id="{38432A08-03B5-41E6-BBA6-A4591A4EC3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000" end="1138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2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22</a:t>
            </a:fld>
            <a:endParaRPr lang="ca"/>
          </a:p>
        </p:txBody>
      </p:sp>
      <p:pic>
        <p:nvPicPr>
          <p:cNvPr id="2" name="ICML (6)">
            <a:hlinkClick r:id="" action="ppaction://media"/>
            <a:extLst>
              <a:ext uri="{FF2B5EF4-FFF2-40B4-BE49-F238E27FC236}">
                <a16:creationId xmlns:a16="http://schemas.microsoft.com/office/drawing/2014/main" id="{4AFE1EE0-E5C3-4846-A6DE-438233420A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 end="607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6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23</a:t>
            </a:fld>
            <a:endParaRPr lang="ca"/>
          </a:p>
        </p:txBody>
      </p:sp>
      <p:pic>
        <p:nvPicPr>
          <p:cNvPr id="2" name="ICML (6)">
            <a:hlinkClick r:id="" action="ppaction://media"/>
            <a:extLst>
              <a:ext uri="{FF2B5EF4-FFF2-40B4-BE49-F238E27FC236}">
                <a16:creationId xmlns:a16="http://schemas.microsoft.com/office/drawing/2014/main" id="{4AFE1EE0-E5C3-4846-A6DE-438233420A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00" end="512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1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24</a:t>
            </a:fld>
            <a:endParaRPr lang="ca"/>
          </a:p>
        </p:txBody>
      </p:sp>
      <p:pic>
        <p:nvPicPr>
          <p:cNvPr id="2" name="ICML (6)">
            <a:hlinkClick r:id="" action="ppaction://media"/>
            <a:extLst>
              <a:ext uri="{FF2B5EF4-FFF2-40B4-BE49-F238E27FC236}">
                <a16:creationId xmlns:a16="http://schemas.microsoft.com/office/drawing/2014/main" id="{4AFE1EE0-E5C3-4846-A6DE-438233420A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0" end="222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3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25</a:t>
            </a:fld>
            <a:endParaRPr lang="ca"/>
          </a:p>
        </p:txBody>
      </p:sp>
      <p:pic>
        <p:nvPicPr>
          <p:cNvPr id="2" name="ICML (6)">
            <a:hlinkClick r:id="" action="ppaction://media"/>
            <a:extLst>
              <a:ext uri="{FF2B5EF4-FFF2-40B4-BE49-F238E27FC236}">
                <a16:creationId xmlns:a16="http://schemas.microsoft.com/office/drawing/2014/main" id="{4AFE1EE0-E5C3-4846-A6DE-438233420A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000" end="162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1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26</a:t>
            </a:fld>
            <a:endParaRPr lang="ca"/>
          </a:p>
        </p:txBody>
      </p:sp>
      <p:pic>
        <p:nvPicPr>
          <p:cNvPr id="2" name="ICML (6)">
            <a:hlinkClick r:id="" action="ppaction://media"/>
            <a:extLst>
              <a:ext uri="{FF2B5EF4-FFF2-40B4-BE49-F238E27FC236}">
                <a16:creationId xmlns:a16="http://schemas.microsoft.com/office/drawing/2014/main" id="{4AFE1EE0-E5C3-4846-A6DE-438233420A0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5000" end="52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4000" cy="51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6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27</a:t>
            </a:fld>
            <a:endParaRPr lang="ca"/>
          </a:p>
        </p:txBody>
      </p:sp>
      <p:pic>
        <p:nvPicPr>
          <p:cNvPr id="4" name="ICML (7)">
            <a:hlinkClick r:id="" action="ppaction://media"/>
            <a:extLst>
              <a:ext uri="{FF2B5EF4-FFF2-40B4-BE49-F238E27FC236}">
                <a16:creationId xmlns:a16="http://schemas.microsoft.com/office/drawing/2014/main" id="{E2DEC33A-636A-4C10-8551-E512275304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00" end="368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7572" cy="51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57"/>
          <p:cNvSpPr txBox="1">
            <a:spLocks noGrp="1"/>
          </p:cNvSpPr>
          <p:nvPr>
            <p:ph type="title"/>
          </p:nvPr>
        </p:nvSpPr>
        <p:spPr>
          <a:xfrm>
            <a:off x="5400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dirty="0">
                <a:solidFill>
                  <a:schemeClr val="bg1">
                    <a:lumMod val="85000"/>
                  </a:schemeClr>
                </a:solidFill>
              </a:rPr>
              <a:t>Most Graph Neural Nets have nodes tied to entities</a:t>
            </a:r>
            <a:endParaRPr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45" name="Google Shape;1645;p57"/>
          <p:cNvSpPr txBox="1"/>
          <p:nvPr/>
        </p:nvSpPr>
        <p:spPr>
          <a:xfrm>
            <a:off x="3116023" y="3571262"/>
            <a:ext cx="6000507" cy="728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Geometric Deep Learning</a:t>
            </a:r>
            <a:r>
              <a:rPr lang="en-US" sz="2400" dirty="0">
                <a:solidFill>
                  <a:srgbClr val="434343"/>
                </a:solidFill>
              </a:rPr>
              <a:t> </a:t>
            </a:r>
            <a:r>
              <a:rPr lang="en-US" sz="2400" dirty="0">
                <a:solidFill>
                  <a:srgbClr val="999999"/>
                </a:solidFill>
              </a:rPr>
              <a:t>(Bronstein et al.)</a:t>
            </a:r>
            <a:endParaRPr lang="ca" sz="24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ca" sz="24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dirty="0">
                <a:solidFill>
                  <a:schemeClr val="bg1">
                    <a:lumMod val="85000"/>
                  </a:schemeClr>
                </a:solidFill>
              </a:rPr>
              <a:t>Meshes</a:t>
            </a:r>
            <a:r>
              <a:rPr lang="ca" sz="2400" dirty="0">
                <a:solidFill>
                  <a:srgbClr val="999999"/>
                </a:solidFill>
              </a:rPr>
              <a:t> (</a:t>
            </a:r>
            <a:r>
              <a:rPr lang="en-US" sz="2400" dirty="0">
                <a:solidFill>
                  <a:srgbClr val="999999"/>
                </a:solidFill>
              </a:rPr>
              <a:t>Monti et al.</a:t>
            </a:r>
            <a:r>
              <a:rPr lang="ca" sz="2400" dirty="0">
                <a:solidFill>
                  <a:srgbClr val="999999"/>
                </a:solidFill>
              </a:rPr>
              <a:t>, Smith et al.)</a:t>
            </a:r>
            <a:endParaRPr sz="2400" dirty="0">
              <a:solidFill>
                <a:srgbClr val="999999"/>
              </a:solidFill>
            </a:endParaRPr>
          </a:p>
        </p:txBody>
      </p:sp>
      <p:sp>
        <p:nvSpPr>
          <p:cNvPr id="1647" name="Google Shape;1647;p57"/>
          <p:cNvSpPr txBox="1"/>
          <p:nvPr/>
        </p:nvSpPr>
        <p:spPr>
          <a:xfrm>
            <a:off x="3116023" y="2644550"/>
            <a:ext cx="4159001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dirty="0">
                <a:solidFill>
                  <a:schemeClr val="bg1">
                    <a:lumMod val="85000"/>
                  </a:schemeClr>
                </a:solidFill>
              </a:rPr>
              <a:t>Joints</a:t>
            </a:r>
            <a:r>
              <a:rPr lang="ca" sz="2400" dirty="0">
                <a:solidFill>
                  <a:srgbClr val="999999"/>
                </a:solidFill>
              </a:rPr>
              <a:t> (Wang*,Liao* et al.)</a:t>
            </a:r>
            <a:endParaRPr sz="2400" dirty="0">
              <a:solidFill>
                <a:srgbClr val="999999"/>
              </a:solidFill>
            </a:endParaRPr>
          </a:p>
        </p:txBody>
      </p:sp>
      <p:sp>
        <p:nvSpPr>
          <p:cNvPr id="1654" name="Google Shape;1654;p57"/>
          <p:cNvSpPr txBox="1"/>
          <p:nvPr/>
        </p:nvSpPr>
        <p:spPr>
          <a:xfrm>
            <a:off x="3116023" y="1818575"/>
            <a:ext cx="5215965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dirty="0">
                <a:solidFill>
                  <a:schemeClr val="bg1">
                    <a:lumMod val="85000"/>
                  </a:schemeClr>
                </a:solidFill>
              </a:rPr>
              <a:t>Particles</a:t>
            </a:r>
            <a:r>
              <a:rPr lang="ca" sz="2400" dirty="0">
                <a:solidFill>
                  <a:srgbClr val="999999"/>
                </a:solidFill>
              </a:rPr>
              <a:t> (Mrowca et al., Wu et al.)</a:t>
            </a:r>
            <a:endParaRPr sz="2400" dirty="0">
              <a:solidFill>
                <a:srgbClr val="999999"/>
              </a:solidFill>
            </a:endParaRPr>
          </a:p>
        </p:txBody>
      </p:sp>
      <p:sp>
        <p:nvSpPr>
          <p:cNvPr id="1657" name="Google Shape;1657;p57"/>
          <p:cNvSpPr txBox="1"/>
          <p:nvPr/>
        </p:nvSpPr>
        <p:spPr>
          <a:xfrm>
            <a:off x="3116023" y="992600"/>
            <a:ext cx="5704594" cy="5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dirty="0">
                <a:solidFill>
                  <a:schemeClr val="bg1">
                    <a:lumMod val="85000"/>
                  </a:schemeClr>
                </a:solidFill>
              </a:rPr>
              <a:t>Objects</a:t>
            </a:r>
            <a:r>
              <a:rPr lang="ca" sz="2400" dirty="0">
                <a:solidFill>
                  <a:srgbClr val="999999"/>
                </a:solidFill>
              </a:rPr>
              <a:t> (Battaglia et al., Chang et al)</a:t>
            </a:r>
            <a:endParaRPr sz="2400" dirty="0">
              <a:solidFill>
                <a:srgbClr val="999999"/>
              </a:solidFill>
            </a:endParaRPr>
          </a:p>
        </p:txBody>
      </p:sp>
      <p:sp>
        <p:nvSpPr>
          <p:cNvPr id="1660" name="Google Shape;1660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28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66A65-0286-413C-8AEF-79C195F08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000" y="1692500"/>
            <a:ext cx="590550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DBEB6C-9E5C-45E8-955C-86D2780A36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3710" y="992600"/>
            <a:ext cx="590550" cy="5375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13C4B1-63F0-40B1-9F24-0C698DB11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5202" y="992600"/>
            <a:ext cx="532369" cy="5727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8B879C8-8E6F-4257-9B47-BFC2825202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000" y="3552275"/>
            <a:ext cx="2219325" cy="15430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4EBF3D-5163-4C68-A023-224F4516EB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3000" y="2653780"/>
            <a:ext cx="590550" cy="67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2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3"/>
          <p:cNvSpPr txBox="1">
            <a:spLocks noGrp="1"/>
          </p:cNvSpPr>
          <p:nvPr>
            <p:ph type="title"/>
          </p:nvPr>
        </p:nvSpPr>
        <p:spPr>
          <a:xfrm>
            <a:off x="5400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Graph Element Networks are inspired by</a:t>
            </a:r>
            <a:br>
              <a:rPr lang="en-US" sz="24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ca" sz="2400" dirty="0">
                <a:solidFill>
                  <a:schemeClr val="bg1">
                    <a:lumMod val="85000"/>
                  </a:schemeClr>
                </a:solidFill>
              </a:rPr>
              <a:t>Finite Element Methods</a:t>
            </a:r>
            <a:endParaRPr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33" name="Google Shape;833;p43"/>
          <p:cNvSpPr txBox="1"/>
          <p:nvPr/>
        </p:nvSpPr>
        <p:spPr>
          <a:xfrm>
            <a:off x="540000" y="1494954"/>
            <a:ext cx="417942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Widely used in engineering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Decompose space in small regions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7" name="Google Shape;837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29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0C6875-53B0-4392-9921-6EF5A7F92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300" y="1398641"/>
            <a:ext cx="41148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47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3</a:t>
            </a:fld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94000" y="804925"/>
            <a:ext cx="8443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a useful inductive bias because they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988475" y="804925"/>
            <a:ext cx="40116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57089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30</a:t>
            </a:fld>
            <a:endParaRPr lang="ca"/>
          </a:p>
        </p:txBody>
      </p:sp>
      <p:pic>
        <p:nvPicPr>
          <p:cNvPr id="4" name="ICML (7)">
            <a:hlinkClick r:id="" action="ppaction://media"/>
            <a:extLst>
              <a:ext uri="{FF2B5EF4-FFF2-40B4-BE49-F238E27FC236}">
                <a16:creationId xmlns:a16="http://schemas.microsoft.com/office/drawing/2014/main" id="{E2DEC33A-636A-4C10-8551-E512275304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30000" end="29318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2008"/>
            <a:ext cx="9147572" cy="5141492"/>
          </a:xfrm>
          <a:prstGeom prst="rect">
            <a:avLst/>
          </a:prstGeom>
        </p:spPr>
      </p:pic>
      <p:pic>
        <p:nvPicPr>
          <p:cNvPr id="5" name="Google Shape;5727;p146">
            <a:extLst>
              <a:ext uri="{FF2B5EF4-FFF2-40B4-BE49-F238E27FC236}">
                <a16:creationId xmlns:a16="http://schemas.microsoft.com/office/drawing/2014/main" id="{0FC6E01C-624D-4D31-A68D-E171B286F07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6434" t="14979" r="13689" b="15488"/>
          <a:stretch/>
        </p:blipFill>
        <p:spPr>
          <a:xfrm>
            <a:off x="7809682" y="1941498"/>
            <a:ext cx="1267602" cy="1261419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8675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366199-B374-466B-A803-680493C0EA1F}"/>
              </a:ext>
            </a:extLst>
          </p:cNvPr>
          <p:cNvSpPr/>
          <p:nvPr/>
        </p:nvSpPr>
        <p:spPr>
          <a:xfrm>
            <a:off x="1243687" y="721518"/>
            <a:ext cx="6994791" cy="4318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9" name="Google Shape;3229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31</a:t>
            </a:fld>
            <a:endParaRPr/>
          </a:p>
        </p:txBody>
      </p:sp>
      <p:pic>
        <p:nvPicPr>
          <p:cNvPr id="6" name="Google Shape;3391;p87">
            <a:extLst>
              <a:ext uri="{FF2B5EF4-FFF2-40B4-BE49-F238E27FC236}">
                <a16:creationId xmlns:a16="http://schemas.microsoft.com/office/drawing/2014/main" id="{0877B44A-823A-4DFD-91D8-452CA171198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5" r="1843" b="3437"/>
          <a:stretch/>
        </p:blipFill>
        <p:spPr>
          <a:xfrm>
            <a:off x="2158088" y="721518"/>
            <a:ext cx="6208871" cy="431848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392;p87">
            <a:extLst>
              <a:ext uri="{FF2B5EF4-FFF2-40B4-BE49-F238E27FC236}">
                <a16:creationId xmlns:a16="http://schemas.microsoft.com/office/drawing/2014/main" id="{875454DA-5A9D-4D20-B05C-910D7D4166D8}"/>
              </a:ext>
            </a:extLst>
          </p:cNvPr>
          <p:cNvSpPr txBox="1"/>
          <p:nvPr/>
        </p:nvSpPr>
        <p:spPr>
          <a:xfrm>
            <a:off x="5380963" y="1496650"/>
            <a:ext cx="2481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Baseline</a:t>
            </a:r>
            <a:endParaRPr sz="2000" dirty="0"/>
          </a:p>
        </p:txBody>
      </p:sp>
      <p:sp>
        <p:nvSpPr>
          <p:cNvPr id="8" name="Google Shape;3394;p87">
            <a:extLst>
              <a:ext uri="{FF2B5EF4-FFF2-40B4-BE49-F238E27FC236}">
                <a16:creationId xmlns:a16="http://schemas.microsoft.com/office/drawing/2014/main" id="{97F18E12-3DEA-4EF2-AA2F-B674D6E950C1}"/>
              </a:ext>
            </a:extLst>
          </p:cNvPr>
          <p:cNvSpPr txBox="1"/>
          <p:nvPr/>
        </p:nvSpPr>
        <p:spPr>
          <a:xfrm>
            <a:off x="4843743" y="2334420"/>
            <a:ext cx="3096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38761D"/>
                </a:solidFill>
              </a:rPr>
              <a:t>Graph Element Networks</a:t>
            </a:r>
            <a:endParaRPr sz="2000">
              <a:solidFill>
                <a:srgbClr val="38761D"/>
              </a:solidFill>
            </a:endParaRPr>
          </a:p>
        </p:txBody>
      </p:sp>
      <p:sp>
        <p:nvSpPr>
          <p:cNvPr id="9" name="Google Shape;3395;p87">
            <a:extLst>
              <a:ext uri="{FF2B5EF4-FFF2-40B4-BE49-F238E27FC236}">
                <a16:creationId xmlns:a16="http://schemas.microsoft.com/office/drawing/2014/main" id="{DBA47EF0-6E15-43F9-82D5-DB19D52605E0}"/>
              </a:ext>
            </a:extLst>
          </p:cNvPr>
          <p:cNvSpPr txBox="1"/>
          <p:nvPr/>
        </p:nvSpPr>
        <p:spPr>
          <a:xfrm>
            <a:off x="3800990" y="3361650"/>
            <a:ext cx="3096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0000FF"/>
                </a:solidFill>
              </a:rPr>
              <a:t>GENs with</a:t>
            </a:r>
            <a:endParaRPr sz="2000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0000FF"/>
                </a:solidFill>
              </a:rPr>
              <a:t>optimized meshes</a:t>
            </a:r>
            <a:endParaRPr sz="2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42E1080-2562-4084-81FB-7F40548A5E24}"/>
                  </a:ext>
                </a:extLst>
              </p14:cNvPr>
              <p14:cNvContentPartPr/>
              <p14:nvPr/>
            </p14:nvContentPartPr>
            <p14:xfrm>
              <a:off x="3319643" y="2625040"/>
              <a:ext cx="360" cy="27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42E1080-2562-4084-81FB-7F40548A5E2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5643" y="2517040"/>
                <a:ext cx="1080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DE4C74-80CE-4492-B9B1-DE56694D8FB9}"/>
                  </a:ext>
                </a:extLst>
              </p14:cNvPr>
              <p14:cNvContentPartPr/>
              <p14:nvPr/>
            </p14:nvContentPartPr>
            <p14:xfrm>
              <a:off x="3233243" y="2774080"/>
              <a:ext cx="199440" cy="1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DE4C74-80CE-4492-B9B1-DE56694D8FB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9603" y="2666080"/>
                <a:ext cx="3070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5B37B3-175C-4A1C-8692-805F73C5DB87}"/>
                  </a:ext>
                </a:extLst>
              </p14:cNvPr>
              <p14:cNvContentPartPr/>
              <p14:nvPr/>
            </p14:nvContentPartPr>
            <p14:xfrm>
              <a:off x="3300203" y="2770480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5B37B3-175C-4A1C-8692-805F73C5DB8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6203" y="26624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9AD847C-9618-4908-B712-F369872459AE}"/>
                  </a:ext>
                </a:extLst>
              </p14:cNvPr>
              <p14:cNvContentPartPr/>
              <p14:nvPr/>
            </p14:nvContentPartPr>
            <p14:xfrm>
              <a:off x="3300203" y="2770480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9AD847C-9618-4908-B712-F369872459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6203" y="26624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9718366-8F0D-4FDC-A3A7-6813657E206F}"/>
                  </a:ext>
                </a:extLst>
              </p14:cNvPr>
              <p14:cNvContentPartPr/>
              <p14:nvPr/>
            </p14:nvContentPartPr>
            <p14:xfrm>
              <a:off x="3245123" y="2719360"/>
              <a:ext cx="243720" cy="10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9718366-8F0D-4FDC-A3A7-6813657E206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91483" y="2611360"/>
                <a:ext cx="351360" cy="31932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666C9A7-3DDC-45C7-A95F-C2786BFCCC71}"/>
              </a:ext>
            </a:extLst>
          </p:cNvPr>
          <p:cNvSpPr/>
          <p:nvPr/>
        </p:nvSpPr>
        <p:spPr>
          <a:xfrm>
            <a:off x="3087098" y="2571750"/>
            <a:ext cx="982573" cy="2091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A1E162-CF03-458F-B079-8DDD7D7B5C97}"/>
              </a:ext>
            </a:extLst>
          </p:cNvPr>
          <p:cNvSpPr/>
          <p:nvPr/>
        </p:nvSpPr>
        <p:spPr>
          <a:xfrm>
            <a:off x="3239498" y="3419141"/>
            <a:ext cx="2482372" cy="12409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E14A21-4CA0-4219-A10C-9889FC52199E}"/>
              </a:ext>
            </a:extLst>
          </p:cNvPr>
          <p:cNvSpPr/>
          <p:nvPr/>
        </p:nvSpPr>
        <p:spPr>
          <a:xfrm>
            <a:off x="3057160" y="4355400"/>
            <a:ext cx="4755807" cy="34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E7FB25-F8B0-4BA0-B5B1-43C2BA7981C0}"/>
              </a:ext>
            </a:extLst>
          </p:cNvPr>
          <p:cNvSpPr/>
          <p:nvPr/>
        </p:nvSpPr>
        <p:spPr>
          <a:xfrm>
            <a:off x="5269505" y="3828767"/>
            <a:ext cx="1415065" cy="514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0FA8C79D-8A10-45E3-B319-FDBD19C7D532}"/>
              </a:ext>
            </a:extLst>
          </p:cNvPr>
          <p:cNvSpPr/>
          <p:nvPr/>
        </p:nvSpPr>
        <p:spPr>
          <a:xfrm>
            <a:off x="6684570" y="3828767"/>
            <a:ext cx="1058399" cy="51430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3227;p83">
            <a:extLst>
              <a:ext uri="{FF2B5EF4-FFF2-40B4-BE49-F238E27FC236}">
                <a16:creationId xmlns:a16="http://schemas.microsoft.com/office/drawing/2014/main" id="{E0A4686D-77F6-4228-AE45-183C1F9577BF}"/>
              </a:ext>
            </a:extLst>
          </p:cNvPr>
          <p:cNvSpPr txBox="1">
            <a:spLocks/>
          </p:cNvSpPr>
          <p:nvPr/>
        </p:nvSpPr>
        <p:spPr>
          <a:xfrm>
            <a:off x="540000" y="481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GENs have flexible computation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CE27E2-80A8-4476-A09F-4C2D82AA7984}"/>
              </a:ext>
            </a:extLst>
          </p:cNvPr>
          <p:cNvSpPr txBox="1"/>
          <p:nvPr/>
        </p:nvSpPr>
        <p:spPr>
          <a:xfrm>
            <a:off x="1274107" y="2161101"/>
            <a:ext cx="11592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" panose="020B0604020202020204" charset="0"/>
              </a:rPr>
              <a:t>Mean</a:t>
            </a:r>
          </a:p>
          <a:p>
            <a:r>
              <a:rPr lang="en-US" sz="2000" dirty="0">
                <a:latin typeface="Helvetica Neue" panose="020B0604020202020204" charset="0"/>
              </a:rPr>
              <a:t>Squared</a:t>
            </a:r>
          </a:p>
          <a:p>
            <a:r>
              <a:rPr lang="en-US" sz="2000" dirty="0">
                <a:latin typeface="Helvetica Neue" panose="020B0604020202020204" charset="0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392073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5" name="Google Shape;3375;p86"/>
          <p:cNvSpPr txBox="1">
            <a:spLocks noGrp="1"/>
          </p:cNvSpPr>
          <p:nvPr>
            <p:ph type="title"/>
          </p:nvPr>
        </p:nvSpPr>
        <p:spPr>
          <a:xfrm>
            <a:off x="5400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Optimized meshes focus computation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where it matters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376" name="Google Shape;337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000" y="1384800"/>
            <a:ext cx="2359664" cy="235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7" name="Google Shape;337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337" y="1384800"/>
            <a:ext cx="2359664" cy="235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8" name="Google Shape;3378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0168" y="1384800"/>
            <a:ext cx="2359664" cy="235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9" name="Google Shape;3379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0000" y="1384800"/>
            <a:ext cx="2359664" cy="235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0" name="Google Shape;3380;p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00168" y="1384800"/>
            <a:ext cx="2359664" cy="23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81" name="Google Shape;3381;p86"/>
          <p:cNvSpPr txBox="1"/>
          <p:nvPr/>
        </p:nvSpPr>
        <p:spPr>
          <a:xfrm>
            <a:off x="2745005" y="3199170"/>
            <a:ext cx="7740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3x3</a:t>
            </a:r>
            <a:endParaRPr sz="24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82" name="Google Shape;3382;p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20337" y="1384800"/>
            <a:ext cx="2359664" cy="23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3383" name="Google Shape;3383;p86"/>
          <p:cNvSpPr txBox="1"/>
          <p:nvPr/>
        </p:nvSpPr>
        <p:spPr>
          <a:xfrm>
            <a:off x="5165174" y="3199170"/>
            <a:ext cx="7740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4x4</a:t>
            </a:r>
            <a:endParaRPr sz="24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4" name="Google Shape;3384;p86"/>
          <p:cNvSpPr txBox="1"/>
          <p:nvPr/>
        </p:nvSpPr>
        <p:spPr>
          <a:xfrm>
            <a:off x="7585342" y="3199170"/>
            <a:ext cx="7740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5x5</a:t>
            </a:r>
            <a:endParaRPr sz="24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5" name="Google Shape;3385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3574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0" name="Google Shape;3390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33</a:t>
            </a:fld>
            <a:endParaRPr/>
          </a:p>
        </p:txBody>
      </p:sp>
      <p:sp>
        <p:nvSpPr>
          <p:cNvPr id="3396" name="Google Shape;3396;p87"/>
          <p:cNvSpPr txBox="1">
            <a:spLocks noGrp="1"/>
          </p:cNvSpPr>
          <p:nvPr>
            <p:ph type="title"/>
          </p:nvPr>
        </p:nvSpPr>
        <p:spPr>
          <a:xfrm>
            <a:off x="5400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Optimizing meshes greatly improves performance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9D1224-4E7F-4568-B704-6CBD6130808F}"/>
              </a:ext>
            </a:extLst>
          </p:cNvPr>
          <p:cNvSpPr/>
          <p:nvPr/>
        </p:nvSpPr>
        <p:spPr>
          <a:xfrm>
            <a:off x="1243687" y="721518"/>
            <a:ext cx="6994791" cy="43184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oogle Shape;3391;p87">
            <a:extLst>
              <a:ext uri="{FF2B5EF4-FFF2-40B4-BE49-F238E27FC236}">
                <a16:creationId xmlns:a16="http://schemas.microsoft.com/office/drawing/2014/main" id="{46BE235D-32AF-4D31-83C3-144194BF980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535" r="1843" b="3437"/>
          <a:stretch/>
        </p:blipFill>
        <p:spPr>
          <a:xfrm>
            <a:off x="2158088" y="721518"/>
            <a:ext cx="6208871" cy="43184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392;p87">
            <a:extLst>
              <a:ext uri="{FF2B5EF4-FFF2-40B4-BE49-F238E27FC236}">
                <a16:creationId xmlns:a16="http://schemas.microsoft.com/office/drawing/2014/main" id="{A84B4B6C-AF13-4EC8-BE4B-8994F3D1EDED}"/>
              </a:ext>
            </a:extLst>
          </p:cNvPr>
          <p:cNvSpPr txBox="1"/>
          <p:nvPr/>
        </p:nvSpPr>
        <p:spPr>
          <a:xfrm>
            <a:off x="5380963" y="1496650"/>
            <a:ext cx="24810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Baseline</a:t>
            </a:r>
            <a:endParaRPr sz="2000" dirty="0"/>
          </a:p>
        </p:txBody>
      </p:sp>
      <p:sp>
        <p:nvSpPr>
          <p:cNvPr id="13" name="Google Shape;3394;p87">
            <a:extLst>
              <a:ext uri="{FF2B5EF4-FFF2-40B4-BE49-F238E27FC236}">
                <a16:creationId xmlns:a16="http://schemas.microsoft.com/office/drawing/2014/main" id="{82667550-89AA-42DA-85CD-A93105C65E85}"/>
              </a:ext>
            </a:extLst>
          </p:cNvPr>
          <p:cNvSpPr txBox="1"/>
          <p:nvPr/>
        </p:nvSpPr>
        <p:spPr>
          <a:xfrm>
            <a:off x="4843743" y="2334420"/>
            <a:ext cx="3096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38761D"/>
                </a:solidFill>
              </a:rPr>
              <a:t>Graph Element Networks</a:t>
            </a:r>
            <a:endParaRPr sz="2000">
              <a:solidFill>
                <a:srgbClr val="38761D"/>
              </a:solidFill>
            </a:endParaRPr>
          </a:p>
        </p:txBody>
      </p:sp>
      <p:sp>
        <p:nvSpPr>
          <p:cNvPr id="14" name="Google Shape;3395;p87">
            <a:extLst>
              <a:ext uri="{FF2B5EF4-FFF2-40B4-BE49-F238E27FC236}">
                <a16:creationId xmlns:a16="http://schemas.microsoft.com/office/drawing/2014/main" id="{35931CE9-062D-4213-9CD2-B9333FC97865}"/>
              </a:ext>
            </a:extLst>
          </p:cNvPr>
          <p:cNvSpPr txBox="1"/>
          <p:nvPr/>
        </p:nvSpPr>
        <p:spPr>
          <a:xfrm>
            <a:off x="3800990" y="3361650"/>
            <a:ext cx="3096900" cy="3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0000FF"/>
                </a:solidFill>
              </a:rPr>
              <a:t>GENs with</a:t>
            </a:r>
            <a:endParaRPr sz="2000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0000FF"/>
                </a:solidFill>
              </a:rPr>
              <a:t>optimized meshes</a:t>
            </a:r>
            <a:endParaRPr sz="20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092AC4-54B2-4A8B-A945-0127E59524FF}"/>
                  </a:ext>
                </a:extLst>
              </p14:cNvPr>
              <p14:cNvContentPartPr/>
              <p14:nvPr/>
            </p14:nvContentPartPr>
            <p14:xfrm>
              <a:off x="3319643" y="2625040"/>
              <a:ext cx="360" cy="277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092AC4-54B2-4A8B-A945-0127E59524F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65643" y="2517040"/>
                <a:ext cx="1080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43A4CA1-4C46-4649-806E-37B8596CCAB0}"/>
                  </a:ext>
                </a:extLst>
              </p14:cNvPr>
              <p14:cNvContentPartPr/>
              <p14:nvPr/>
            </p14:nvContentPartPr>
            <p14:xfrm>
              <a:off x="3233243" y="2774080"/>
              <a:ext cx="199440" cy="12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43A4CA1-4C46-4649-806E-37B8596CCAB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79603" y="2666080"/>
                <a:ext cx="30708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7E1075B-D3AC-4ADF-9673-8E2C0A11EBC1}"/>
                  </a:ext>
                </a:extLst>
              </p14:cNvPr>
              <p14:cNvContentPartPr/>
              <p14:nvPr/>
            </p14:nvContentPartPr>
            <p14:xfrm>
              <a:off x="3300203" y="2770480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7E1075B-D3AC-4ADF-9673-8E2C0A11EB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6203" y="26624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06B4D51-F5B9-4E5A-A3C6-D60617EEC69B}"/>
                  </a:ext>
                </a:extLst>
              </p14:cNvPr>
              <p14:cNvContentPartPr/>
              <p14:nvPr/>
            </p14:nvContentPartPr>
            <p14:xfrm>
              <a:off x="3300203" y="2770480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06B4D51-F5B9-4E5A-A3C6-D60617EEC69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46203" y="26624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E1A16D9-CC63-41FD-923F-3D10B9F8281F}"/>
                  </a:ext>
                </a:extLst>
              </p14:cNvPr>
              <p14:cNvContentPartPr/>
              <p14:nvPr/>
            </p14:nvContentPartPr>
            <p14:xfrm>
              <a:off x="3245123" y="2719360"/>
              <a:ext cx="243720" cy="103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E1A16D9-CC63-41FD-923F-3D10B9F8281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191483" y="2611360"/>
                <a:ext cx="351360" cy="31932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1E8A16B-E883-4880-A7D9-C0CFA81CBE8A}"/>
              </a:ext>
            </a:extLst>
          </p:cNvPr>
          <p:cNvSpPr txBox="1"/>
          <p:nvPr/>
        </p:nvSpPr>
        <p:spPr>
          <a:xfrm>
            <a:off x="1274107" y="2161101"/>
            <a:ext cx="11592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 Neue" panose="020B0604020202020204" charset="0"/>
              </a:rPr>
              <a:t>Mean</a:t>
            </a:r>
          </a:p>
          <a:p>
            <a:r>
              <a:rPr lang="en-US" sz="2000" dirty="0">
                <a:latin typeface="Helvetica Neue" panose="020B0604020202020204" charset="0"/>
              </a:rPr>
              <a:t>Squared</a:t>
            </a:r>
          </a:p>
          <a:p>
            <a:r>
              <a:rPr lang="en-US" sz="2000" dirty="0">
                <a:latin typeface="Helvetica Neue" panose="020B0604020202020204" charset="0"/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652498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1" name="Google Shape;340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34</a:t>
            </a:fld>
            <a:endParaRPr/>
          </a:p>
        </p:txBody>
      </p:sp>
      <p:sp>
        <p:nvSpPr>
          <p:cNvPr id="3403" name="Google Shape;3403;p88"/>
          <p:cNvSpPr txBox="1">
            <a:spLocks noGrp="1"/>
          </p:cNvSpPr>
          <p:nvPr>
            <p:ph type="title"/>
          </p:nvPr>
        </p:nvSpPr>
        <p:spPr>
          <a:xfrm>
            <a:off x="4951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Neural Scene Representation (Eslami et al. 2018)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Google Shape;3402;p88">
            <a:extLst>
              <a:ext uri="{FF2B5EF4-FFF2-40B4-BE49-F238E27FC236}">
                <a16:creationId xmlns:a16="http://schemas.microsoft.com/office/drawing/2014/main" id="{A50FBB5C-7F21-4C1B-859E-28DD5279E9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67436"/>
          <a:stretch/>
        </p:blipFill>
        <p:spPr>
          <a:xfrm>
            <a:off x="3316213" y="1238263"/>
            <a:ext cx="2878374" cy="321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3404;p88">
            <a:extLst>
              <a:ext uri="{FF2B5EF4-FFF2-40B4-BE49-F238E27FC236}">
                <a16:creationId xmlns:a16="http://schemas.microsoft.com/office/drawing/2014/main" id="{4713D886-41EF-47A8-B42E-E058C5F53523}"/>
              </a:ext>
            </a:extLst>
          </p:cNvPr>
          <p:cNvSpPr/>
          <p:nvPr/>
        </p:nvSpPr>
        <p:spPr>
          <a:xfrm>
            <a:off x="3399201" y="1352747"/>
            <a:ext cx="648000" cy="4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949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" name="Google Shape;3409;p89"/>
          <p:cNvSpPr txBox="1">
            <a:spLocks noGrp="1"/>
          </p:cNvSpPr>
          <p:nvPr>
            <p:ph type="title"/>
          </p:nvPr>
        </p:nvSpPr>
        <p:spPr>
          <a:xfrm>
            <a:off x="4951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Contrastive Coding framework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10" name="Google Shape;3410;p89"/>
          <p:cNvSpPr/>
          <p:nvPr/>
        </p:nvSpPr>
        <p:spPr>
          <a:xfrm>
            <a:off x="3969375" y="1784525"/>
            <a:ext cx="672300" cy="1680900"/>
          </a:xfrm>
          <a:prstGeom prst="rect">
            <a:avLst/>
          </a:prstGeom>
          <a:noFill/>
          <a:ln w="190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Model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416" name="Google Shape;3416;p89"/>
          <p:cNvPicPr preferRelativeResize="0"/>
          <p:nvPr/>
        </p:nvPicPr>
        <p:blipFill rotWithShape="1">
          <a:blip r:embed="rId4">
            <a:alphaModFix/>
          </a:blip>
          <a:srcRect l="7959" t="7775" r="16237" b="12884"/>
          <a:stretch/>
        </p:blipFill>
        <p:spPr>
          <a:xfrm>
            <a:off x="1319375" y="3465425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7" name="Google Shape;3417;p89"/>
          <p:cNvPicPr preferRelativeResize="0"/>
          <p:nvPr/>
        </p:nvPicPr>
        <p:blipFill rotWithShape="1">
          <a:blip r:embed="rId5">
            <a:alphaModFix/>
          </a:blip>
          <a:srcRect l="13862" t="9436" r="14164" b="9282"/>
          <a:stretch/>
        </p:blipFill>
        <p:spPr>
          <a:xfrm>
            <a:off x="1319375" y="2236800"/>
            <a:ext cx="720000" cy="7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8" name="Google Shape;3418;p89"/>
          <p:cNvPicPr preferRelativeResize="0"/>
          <p:nvPr/>
        </p:nvPicPr>
        <p:blipFill rotWithShape="1">
          <a:blip r:embed="rId6">
            <a:alphaModFix/>
          </a:blip>
          <a:srcRect l="10005" t="9922" r="9498" b="9858"/>
          <a:stretch/>
        </p:blipFill>
        <p:spPr>
          <a:xfrm>
            <a:off x="1319375" y="1092350"/>
            <a:ext cx="7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2" name="Google Shape;3432;p89"/>
          <p:cNvSpPr txBox="1"/>
          <p:nvPr/>
        </p:nvSpPr>
        <p:spPr>
          <a:xfrm>
            <a:off x="3662988" y="4436100"/>
            <a:ext cx="1299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4" name="Google Shape;3434;p89"/>
          <p:cNvSpPr txBox="1"/>
          <p:nvPr/>
        </p:nvSpPr>
        <p:spPr>
          <a:xfrm>
            <a:off x="3138213" y="4244954"/>
            <a:ext cx="2370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query pose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35" name="Google Shape;3435;p89"/>
          <p:cNvCxnSpPr/>
          <p:nvPr/>
        </p:nvCxnSpPr>
        <p:spPr>
          <a:xfrm rot="10800000">
            <a:off x="4299825" y="3637625"/>
            <a:ext cx="11400" cy="606000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36" name="Google Shape;3436;p89"/>
          <p:cNvSpPr txBox="1"/>
          <p:nvPr/>
        </p:nvSpPr>
        <p:spPr>
          <a:xfrm>
            <a:off x="494063" y="4604825"/>
            <a:ext cx="2370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inputs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40" name="Google Shape;3440;p89" descr="\vdots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61713" y="3214138"/>
            <a:ext cx="35320" cy="176591"/>
          </a:xfrm>
          <a:prstGeom prst="rect">
            <a:avLst/>
          </a:prstGeom>
          <a:noFill/>
          <a:ln>
            <a:noFill/>
          </a:ln>
        </p:spPr>
      </p:pic>
      <p:sp>
        <p:nvSpPr>
          <p:cNvPr id="3442" name="Google Shape;3442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090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35</a:t>
            </a:fld>
            <a:endParaRPr/>
          </a:p>
        </p:txBody>
      </p:sp>
      <p:sp>
        <p:nvSpPr>
          <p:cNvPr id="36" name="Google Shape;3434;p89">
            <a:extLst>
              <a:ext uri="{FF2B5EF4-FFF2-40B4-BE49-F238E27FC236}">
                <a16:creationId xmlns:a16="http://schemas.microsoft.com/office/drawing/2014/main" id="{116BEEEF-5220-4817-89FE-1C42D01BA391}"/>
              </a:ext>
            </a:extLst>
          </p:cNvPr>
          <p:cNvSpPr txBox="1"/>
          <p:nvPr/>
        </p:nvSpPr>
        <p:spPr>
          <a:xfrm>
            <a:off x="521502" y="1752775"/>
            <a:ext cx="2370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pose 1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434;p89">
            <a:extLst>
              <a:ext uri="{FF2B5EF4-FFF2-40B4-BE49-F238E27FC236}">
                <a16:creationId xmlns:a16="http://schemas.microsoft.com/office/drawing/2014/main" id="{16945CF5-91CE-4F5A-9C80-8AF4FFCFCA43}"/>
              </a:ext>
            </a:extLst>
          </p:cNvPr>
          <p:cNvSpPr txBox="1"/>
          <p:nvPr/>
        </p:nvSpPr>
        <p:spPr>
          <a:xfrm>
            <a:off x="520848" y="2850969"/>
            <a:ext cx="2370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pose 2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434;p89">
            <a:extLst>
              <a:ext uri="{FF2B5EF4-FFF2-40B4-BE49-F238E27FC236}">
                <a16:creationId xmlns:a16="http://schemas.microsoft.com/office/drawing/2014/main" id="{0E87E0F0-2B75-4D38-86C5-670FE0A9DF5C}"/>
              </a:ext>
            </a:extLst>
          </p:cNvPr>
          <p:cNvSpPr txBox="1"/>
          <p:nvPr/>
        </p:nvSpPr>
        <p:spPr>
          <a:xfrm>
            <a:off x="520194" y="4074743"/>
            <a:ext cx="2370600" cy="3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pose n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22C99333-0811-45CB-866F-B1C25A1A5D37}"/>
              </a:ext>
            </a:extLst>
          </p:cNvPr>
          <p:cNvSpPr/>
          <p:nvPr/>
        </p:nvSpPr>
        <p:spPr>
          <a:xfrm>
            <a:off x="2106688" y="1334317"/>
            <a:ext cx="1641176" cy="1290657"/>
          </a:xfrm>
          <a:custGeom>
            <a:avLst/>
            <a:gdLst>
              <a:gd name="connsiteX0" fmla="*/ 0 w 1714990"/>
              <a:gd name="connsiteY0" fmla="*/ 26815 h 1200229"/>
              <a:gd name="connsiteX1" fmla="*/ 702479 w 1714990"/>
              <a:gd name="connsiteY1" fmla="*/ 109228 h 1200229"/>
              <a:gd name="connsiteX2" fmla="*/ 1255828 w 1714990"/>
              <a:gd name="connsiteY2" fmla="*/ 901970 h 1200229"/>
              <a:gd name="connsiteX3" fmla="*/ 1714990 w 1714990"/>
              <a:gd name="connsiteY3" fmla="*/ 1200229 h 120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990" h="1200229">
                <a:moveTo>
                  <a:pt x="0" y="26815"/>
                </a:moveTo>
                <a:cubicBezTo>
                  <a:pt x="246587" y="-4908"/>
                  <a:pt x="493174" y="-36631"/>
                  <a:pt x="702479" y="109228"/>
                </a:cubicBezTo>
                <a:cubicBezTo>
                  <a:pt x="911784" y="255087"/>
                  <a:pt x="1087076" y="720137"/>
                  <a:pt x="1255828" y="901970"/>
                </a:cubicBezTo>
                <a:cubicBezTo>
                  <a:pt x="1424580" y="1083803"/>
                  <a:pt x="1569785" y="1142016"/>
                  <a:pt x="1714990" y="1200229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8A61277-72A7-4A4C-A224-794B7F93749F}"/>
              </a:ext>
            </a:extLst>
          </p:cNvPr>
          <p:cNvCxnSpPr>
            <a:cxnSpLocks/>
          </p:cNvCxnSpPr>
          <p:nvPr/>
        </p:nvCxnSpPr>
        <p:spPr>
          <a:xfrm flipV="1">
            <a:off x="9736594" y="3112100"/>
            <a:ext cx="0" cy="13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D249745-4CB2-468D-B101-26E8DC1B57F0}"/>
              </a:ext>
            </a:extLst>
          </p:cNvPr>
          <p:cNvCxnSpPr>
            <a:cxnSpLocks/>
            <a:endCxn id="3410" idx="1"/>
          </p:cNvCxnSpPr>
          <p:nvPr/>
        </p:nvCxnSpPr>
        <p:spPr>
          <a:xfrm flipV="1">
            <a:off x="2150606" y="2624975"/>
            <a:ext cx="1818769" cy="491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B5E592-1414-4249-930C-89CA5289E05E}"/>
              </a:ext>
            </a:extLst>
          </p:cNvPr>
          <p:cNvSpPr/>
          <p:nvPr/>
        </p:nvSpPr>
        <p:spPr>
          <a:xfrm flipV="1">
            <a:off x="2117810" y="2628253"/>
            <a:ext cx="1641176" cy="1235167"/>
          </a:xfrm>
          <a:custGeom>
            <a:avLst/>
            <a:gdLst>
              <a:gd name="connsiteX0" fmla="*/ 0 w 1714990"/>
              <a:gd name="connsiteY0" fmla="*/ 26815 h 1200229"/>
              <a:gd name="connsiteX1" fmla="*/ 702479 w 1714990"/>
              <a:gd name="connsiteY1" fmla="*/ 109228 h 1200229"/>
              <a:gd name="connsiteX2" fmla="*/ 1255828 w 1714990"/>
              <a:gd name="connsiteY2" fmla="*/ 901970 h 1200229"/>
              <a:gd name="connsiteX3" fmla="*/ 1714990 w 1714990"/>
              <a:gd name="connsiteY3" fmla="*/ 1200229 h 120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990" h="1200229">
                <a:moveTo>
                  <a:pt x="0" y="26815"/>
                </a:moveTo>
                <a:cubicBezTo>
                  <a:pt x="246587" y="-4908"/>
                  <a:pt x="493174" y="-36631"/>
                  <a:pt x="702479" y="109228"/>
                </a:cubicBezTo>
                <a:cubicBezTo>
                  <a:pt x="911784" y="255087"/>
                  <a:pt x="1087076" y="720137"/>
                  <a:pt x="1255828" y="901970"/>
                </a:cubicBezTo>
                <a:cubicBezTo>
                  <a:pt x="1424580" y="1083803"/>
                  <a:pt x="1569785" y="1142016"/>
                  <a:pt x="1714990" y="1200229"/>
                </a:cubicBez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92" name="Group 3391">
            <a:extLst>
              <a:ext uri="{FF2B5EF4-FFF2-40B4-BE49-F238E27FC236}">
                <a16:creationId xmlns:a16="http://schemas.microsoft.com/office/drawing/2014/main" id="{DD3EB70E-36A3-4C19-98AD-C39F9F02AFF2}"/>
              </a:ext>
            </a:extLst>
          </p:cNvPr>
          <p:cNvGrpSpPr/>
          <p:nvPr/>
        </p:nvGrpSpPr>
        <p:grpSpPr>
          <a:xfrm>
            <a:off x="4650489" y="645913"/>
            <a:ext cx="3543774" cy="4200497"/>
            <a:chOff x="4650489" y="645913"/>
            <a:chExt cx="3543774" cy="4200497"/>
          </a:xfrm>
        </p:grpSpPr>
        <p:pic>
          <p:nvPicPr>
            <p:cNvPr id="3428" name="Google Shape;3428;p89"/>
            <p:cNvPicPr preferRelativeResize="0"/>
            <p:nvPr/>
          </p:nvPicPr>
          <p:blipFill rotWithShape="1">
            <a:blip r:embed="rId8">
              <a:alphaModFix/>
            </a:blip>
            <a:srcRect l="9728" t="4579" r="12565" b="12912"/>
            <a:stretch/>
          </p:blipFill>
          <p:spPr>
            <a:xfrm>
              <a:off x="6648975" y="645913"/>
              <a:ext cx="720000" cy="565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9" name="Google Shape;3429;p89"/>
            <p:cNvPicPr preferRelativeResize="0"/>
            <p:nvPr/>
          </p:nvPicPr>
          <p:blipFill rotWithShape="1">
            <a:blip r:embed="rId9">
              <a:alphaModFix/>
            </a:blip>
            <a:srcRect l="7985" t="5159" r="10528" b="11361"/>
            <a:stretch/>
          </p:blipFill>
          <p:spPr>
            <a:xfrm>
              <a:off x="6648975" y="3688587"/>
              <a:ext cx="720000" cy="565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0" name="Google Shape;3430;p89"/>
            <p:cNvPicPr preferRelativeResize="0"/>
            <p:nvPr/>
          </p:nvPicPr>
          <p:blipFill rotWithShape="1">
            <a:blip r:embed="rId10">
              <a:alphaModFix/>
            </a:blip>
            <a:srcRect l="10237" t="6042" r="11071" b="10156"/>
            <a:stretch/>
          </p:blipFill>
          <p:spPr>
            <a:xfrm>
              <a:off x="6648975" y="2674363"/>
              <a:ext cx="720000" cy="565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1" name="Google Shape;3431;p89"/>
            <p:cNvPicPr preferRelativeResize="0"/>
            <p:nvPr/>
          </p:nvPicPr>
          <p:blipFill rotWithShape="1">
            <a:blip r:embed="rId11">
              <a:alphaModFix/>
            </a:blip>
            <a:srcRect l="7569" t="5553" r="6216" b="9794"/>
            <a:stretch/>
          </p:blipFill>
          <p:spPr>
            <a:xfrm>
              <a:off x="6648975" y="1660138"/>
              <a:ext cx="720000" cy="5653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7" name="Google Shape;3437;p89"/>
            <p:cNvSpPr txBox="1"/>
            <p:nvPr/>
          </p:nvSpPr>
          <p:spPr>
            <a:xfrm>
              <a:off x="5823663" y="4573375"/>
              <a:ext cx="2370600" cy="2730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 dirty="0">
                  <a:solidFill>
                    <a:schemeClr val="bg1">
                      <a:lumMod val="85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candidates</a:t>
              </a:r>
              <a:endParaRPr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AA80DB65-C3BC-45D5-8F5A-A24171189D84}"/>
                </a:ext>
              </a:extLst>
            </p:cNvPr>
            <p:cNvCxnSpPr>
              <a:cxnSpLocks/>
            </p:cNvCxnSpPr>
            <p:nvPr/>
          </p:nvCxnSpPr>
          <p:spPr>
            <a:xfrm>
              <a:off x="6155700" y="1980898"/>
              <a:ext cx="49327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947894EF-E3F7-4D7A-915A-06227F9F345F}"/>
                </a:ext>
              </a:extLst>
            </p:cNvPr>
            <p:cNvCxnSpPr>
              <a:cxnSpLocks/>
            </p:cNvCxnSpPr>
            <p:nvPr/>
          </p:nvCxnSpPr>
          <p:spPr>
            <a:xfrm>
              <a:off x="6155700" y="4049581"/>
              <a:ext cx="49327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2AF3A79-3CC6-4739-BA97-749A1A3B3D61}"/>
                </a:ext>
              </a:extLst>
            </p:cNvPr>
            <p:cNvCxnSpPr>
              <a:cxnSpLocks/>
            </p:cNvCxnSpPr>
            <p:nvPr/>
          </p:nvCxnSpPr>
          <p:spPr>
            <a:xfrm>
              <a:off x="6182522" y="3075661"/>
              <a:ext cx="493275" cy="0"/>
            </a:xfrm>
            <a:prstGeom prst="straightConnector1">
              <a:avLst/>
            </a:prstGeom>
            <a:ln w="57150">
              <a:solidFill>
                <a:srgbClr val="93C47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875FA80-BE3C-4515-8F09-C2C740FFCE62}"/>
                </a:ext>
              </a:extLst>
            </p:cNvPr>
            <p:cNvSpPr/>
            <p:nvPr/>
          </p:nvSpPr>
          <p:spPr>
            <a:xfrm>
              <a:off x="4650489" y="2586570"/>
              <a:ext cx="1612955" cy="497469"/>
            </a:xfrm>
            <a:custGeom>
              <a:avLst/>
              <a:gdLst>
                <a:gd name="connsiteX0" fmla="*/ 0 w 1612955"/>
                <a:gd name="connsiteY0" fmla="*/ 38896 h 497469"/>
                <a:gd name="connsiteX1" fmla="*/ 427767 w 1612955"/>
                <a:gd name="connsiteY1" fmla="*/ 38896 h 497469"/>
                <a:gd name="connsiteX2" fmla="*/ 902627 w 1612955"/>
                <a:gd name="connsiteY2" fmla="*/ 443116 h 497469"/>
                <a:gd name="connsiteX3" fmla="*/ 1612955 w 1612955"/>
                <a:gd name="connsiteY3" fmla="*/ 482360 h 497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12955" h="497469">
                  <a:moveTo>
                    <a:pt x="0" y="38896"/>
                  </a:moveTo>
                  <a:cubicBezTo>
                    <a:pt x="138664" y="5211"/>
                    <a:pt x="277329" y="-28474"/>
                    <a:pt x="427767" y="38896"/>
                  </a:cubicBezTo>
                  <a:cubicBezTo>
                    <a:pt x="578205" y="106266"/>
                    <a:pt x="705096" y="369205"/>
                    <a:pt x="902627" y="443116"/>
                  </a:cubicBezTo>
                  <a:cubicBezTo>
                    <a:pt x="1100158" y="517027"/>
                    <a:pt x="1356556" y="499693"/>
                    <a:pt x="1612955" y="482360"/>
                  </a:cubicBezTo>
                </a:path>
              </a:pathLst>
            </a:custGeom>
            <a:noFill/>
            <a:ln w="57150">
              <a:solidFill>
                <a:srgbClr val="93C4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9D1DE17-92F3-4492-BEF3-45277527FF20}"/>
                </a:ext>
              </a:extLst>
            </p:cNvPr>
            <p:cNvSpPr/>
            <p:nvPr/>
          </p:nvSpPr>
          <p:spPr>
            <a:xfrm>
              <a:off x="4654414" y="978053"/>
              <a:ext cx="1641176" cy="1647413"/>
            </a:xfrm>
            <a:custGeom>
              <a:avLst/>
              <a:gdLst>
                <a:gd name="connsiteX0" fmla="*/ 0 w 1985778"/>
                <a:gd name="connsiteY0" fmla="*/ 1647413 h 1647413"/>
                <a:gd name="connsiteX1" fmla="*/ 459162 w 1985778"/>
                <a:gd name="connsiteY1" fmla="*/ 458301 h 1647413"/>
                <a:gd name="connsiteX2" fmla="*/ 1110623 w 1985778"/>
                <a:gd name="connsiteY2" fmla="*/ 61930 h 1647413"/>
                <a:gd name="connsiteX3" fmla="*/ 1985778 w 1985778"/>
                <a:gd name="connsiteY3" fmla="*/ 6987 h 164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5778" h="1647413">
                  <a:moveTo>
                    <a:pt x="0" y="1647413"/>
                  </a:moveTo>
                  <a:cubicBezTo>
                    <a:pt x="137029" y="1184980"/>
                    <a:pt x="274058" y="722548"/>
                    <a:pt x="459162" y="458301"/>
                  </a:cubicBezTo>
                  <a:cubicBezTo>
                    <a:pt x="644266" y="194054"/>
                    <a:pt x="856187" y="137149"/>
                    <a:pt x="1110623" y="61930"/>
                  </a:cubicBezTo>
                  <a:cubicBezTo>
                    <a:pt x="1365059" y="-13289"/>
                    <a:pt x="1675418" y="-3151"/>
                    <a:pt x="1985778" y="6987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1C3DC2E-F5DD-4634-8993-BC82B50ABA02}"/>
                </a:ext>
              </a:extLst>
            </p:cNvPr>
            <p:cNvSpPr/>
            <p:nvPr/>
          </p:nvSpPr>
          <p:spPr>
            <a:xfrm flipV="1">
              <a:off x="4665541" y="2660133"/>
              <a:ext cx="1641176" cy="1397825"/>
            </a:xfrm>
            <a:custGeom>
              <a:avLst/>
              <a:gdLst>
                <a:gd name="connsiteX0" fmla="*/ 0 w 1985778"/>
                <a:gd name="connsiteY0" fmla="*/ 1647413 h 1647413"/>
                <a:gd name="connsiteX1" fmla="*/ 459162 w 1985778"/>
                <a:gd name="connsiteY1" fmla="*/ 458301 h 1647413"/>
                <a:gd name="connsiteX2" fmla="*/ 1110623 w 1985778"/>
                <a:gd name="connsiteY2" fmla="*/ 61930 h 1647413"/>
                <a:gd name="connsiteX3" fmla="*/ 1985778 w 1985778"/>
                <a:gd name="connsiteY3" fmla="*/ 6987 h 164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5778" h="1647413">
                  <a:moveTo>
                    <a:pt x="0" y="1647413"/>
                  </a:moveTo>
                  <a:cubicBezTo>
                    <a:pt x="137029" y="1184980"/>
                    <a:pt x="274058" y="722548"/>
                    <a:pt x="459162" y="458301"/>
                  </a:cubicBezTo>
                  <a:cubicBezTo>
                    <a:pt x="644266" y="194054"/>
                    <a:pt x="856187" y="137149"/>
                    <a:pt x="1110623" y="61930"/>
                  </a:cubicBezTo>
                  <a:cubicBezTo>
                    <a:pt x="1365059" y="-13289"/>
                    <a:pt x="1675418" y="-3151"/>
                    <a:pt x="1985778" y="6987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0717B04-3F8C-48D9-8EE9-246B50AF5321}"/>
                </a:ext>
              </a:extLst>
            </p:cNvPr>
            <p:cNvCxnSpPr>
              <a:cxnSpLocks/>
            </p:cNvCxnSpPr>
            <p:nvPr/>
          </p:nvCxnSpPr>
          <p:spPr>
            <a:xfrm>
              <a:off x="6190368" y="983913"/>
              <a:ext cx="493275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C40BAB3-9796-4449-B4C1-216814CC9597}"/>
                </a:ext>
              </a:extLst>
            </p:cNvPr>
            <p:cNvSpPr/>
            <p:nvPr/>
          </p:nvSpPr>
          <p:spPr>
            <a:xfrm>
              <a:off x="4654414" y="1976315"/>
              <a:ext cx="1708489" cy="649151"/>
            </a:xfrm>
            <a:custGeom>
              <a:avLst/>
              <a:gdLst>
                <a:gd name="connsiteX0" fmla="*/ 0 w 2025023"/>
                <a:gd name="connsiteY0" fmla="*/ 649151 h 649151"/>
                <a:gd name="connsiteX1" fmla="*/ 341428 w 2025023"/>
                <a:gd name="connsiteY1" fmla="*/ 339118 h 649151"/>
                <a:gd name="connsiteX2" fmla="*/ 1083152 w 2025023"/>
                <a:gd name="connsiteY2" fmla="*/ 150744 h 649151"/>
                <a:gd name="connsiteX3" fmla="*/ 1420656 w 2025023"/>
                <a:gd name="connsiteY3" fmla="*/ 21237 h 649151"/>
                <a:gd name="connsiteX4" fmla="*/ 2025023 w 2025023"/>
                <a:gd name="connsiteY4" fmla="*/ 1615 h 649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5023" h="649151">
                  <a:moveTo>
                    <a:pt x="0" y="649151"/>
                  </a:moveTo>
                  <a:cubicBezTo>
                    <a:pt x="80451" y="535668"/>
                    <a:pt x="160903" y="422186"/>
                    <a:pt x="341428" y="339118"/>
                  </a:cubicBezTo>
                  <a:cubicBezTo>
                    <a:pt x="521953" y="256050"/>
                    <a:pt x="903281" y="203724"/>
                    <a:pt x="1083152" y="150744"/>
                  </a:cubicBezTo>
                  <a:cubicBezTo>
                    <a:pt x="1263023" y="97764"/>
                    <a:pt x="1263677" y="46092"/>
                    <a:pt x="1420656" y="21237"/>
                  </a:cubicBezTo>
                  <a:cubicBezTo>
                    <a:pt x="1577635" y="-3618"/>
                    <a:pt x="1801329" y="-1002"/>
                    <a:pt x="2025023" y="1615"/>
                  </a:cubicBezTo>
                </a:path>
              </a:pathLst>
            </a:cu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7416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36</a:t>
            </a:fld>
            <a:endParaRPr lang="ca"/>
          </a:p>
        </p:txBody>
      </p:sp>
      <p:pic>
        <p:nvPicPr>
          <p:cNvPr id="4" name="ICML (7)">
            <a:hlinkClick r:id="" action="ppaction://media"/>
            <a:extLst>
              <a:ext uri="{FF2B5EF4-FFF2-40B4-BE49-F238E27FC236}">
                <a16:creationId xmlns:a16="http://schemas.microsoft.com/office/drawing/2014/main" id="{E2DEC33A-636A-4C10-8551-E512275304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500" end="531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7572" cy="51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4D6557-F2AE-4FBF-843F-5D46834F3F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mtClean="0"/>
              <a:t>37</a:t>
            </a:fld>
            <a:endParaRPr lang="ca"/>
          </a:p>
        </p:txBody>
      </p:sp>
      <p:pic>
        <p:nvPicPr>
          <p:cNvPr id="4" name="ICML (7)">
            <a:hlinkClick r:id="" action="ppaction://media"/>
            <a:extLst>
              <a:ext uri="{FF2B5EF4-FFF2-40B4-BE49-F238E27FC236}">
                <a16:creationId xmlns:a16="http://schemas.microsoft.com/office/drawing/2014/main" id="{E2DEC33A-636A-4C10-8551-E512275304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9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08"/>
            <a:ext cx="9147572" cy="514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5" name="Google Shape;3475;p92"/>
          <p:cNvSpPr txBox="1">
            <a:spLocks noGrp="1"/>
          </p:cNvSpPr>
          <p:nvPr>
            <p:ph type="title"/>
          </p:nvPr>
        </p:nvSpPr>
        <p:spPr>
          <a:xfrm>
            <a:off x="5400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Training on small mazes, testing on big ones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481" name="Google Shape;3481;p92"/>
          <p:cNvSpPr/>
          <p:nvPr/>
        </p:nvSpPr>
        <p:spPr>
          <a:xfrm>
            <a:off x="1415998" y="1596276"/>
            <a:ext cx="322907" cy="322908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92"/>
          <p:cNvSpPr/>
          <p:nvPr/>
        </p:nvSpPr>
        <p:spPr>
          <a:xfrm>
            <a:off x="4840449" y="1449740"/>
            <a:ext cx="322907" cy="322908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92"/>
          <p:cNvSpPr/>
          <p:nvPr/>
        </p:nvSpPr>
        <p:spPr>
          <a:xfrm>
            <a:off x="4840449" y="1772647"/>
            <a:ext cx="322907" cy="32290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92"/>
          <p:cNvSpPr/>
          <p:nvPr/>
        </p:nvSpPr>
        <p:spPr>
          <a:xfrm>
            <a:off x="5163357" y="1449740"/>
            <a:ext cx="322907" cy="322908"/>
          </a:xfrm>
          <a:prstGeom prst="rect">
            <a:avLst/>
          </a:prstGeom>
          <a:solidFill>
            <a:srgbClr val="00B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92"/>
          <p:cNvSpPr/>
          <p:nvPr/>
        </p:nvSpPr>
        <p:spPr>
          <a:xfrm>
            <a:off x="5163357" y="1772647"/>
            <a:ext cx="322907" cy="322908"/>
          </a:xfrm>
          <a:prstGeom prst="rect">
            <a:avLst/>
          </a:prstGeom>
          <a:solidFill>
            <a:srgbClr val="0020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92"/>
          <p:cNvSpPr txBox="1"/>
          <p:nvPr/>
        </p:nvSpPr>
        <p:spPr>
          <a:xfrm>
            <a:off x="677308" y="580573"/>
            <a:ext cx="30909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Train</a:t>
            </a:r>
            <a:endParaRPr sz="24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79" name="Google Shape;3679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38</a:t>
            </a:fld>
            <a:endParaRPr/>
          </a:p>
        </p:txBody>
      </p:sp>
      <p:sp>
        <p:nvSpPr>
          <p:cNvPr id="308" name="Google Shape;3481;p92">
            <a:extLst>
              <a:ext uri="{FF2B5EF4-FFF2-40B4-BE49-F238E27FC236}">
                <a16:creationId xmlns:a16="http://schemas.microsoft.com/office/drawing/2014/main" id="{9A9D86A7-9206-4FA1-8598-855E0F81553B}"/>
              </a:ext>
            </a:extLst>
          </p:cNvPr>
          <p:cNvSpPr/>
          <p:nvPr/>
        </p:nvSpPr>
        <p:spPr>
          <a:xfrm>
            <a:off x="3317940" y="1607764"/>
            <a:ext cx="322907" cy="322908"/>
          </a:xfrm>
          <a:prstGeom prst="rect">
            <a:avLst/>
          </a:prstGeom>
          <a:solidFill>
            <a:srgbClr val="92D05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532;p92">
            <a:extLst>
              <a:ext uri="{FF2B5EF4-FFF2-40B4-BE49-F238E27FC236}">
                <a16:creationId xmlns:a16="http://schemas.microsoft.com/office/drawing/2014/main" id="{0E5BAAF6-C2EA-42DD-9400-217BCA02C7B7}"/>
              </a:ext>
            </a:extLst>
          </p:cNvPr>
          <p:cNvSpPr/>
          <p:nvPr/>
        </p:nvSpPr>
        <p:spPr>
          <a:xfrm>
            <a:off x="6847318" y="1449740"/>
            <a:ext cx="322907" cy="32290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533;p92">
            <a:extLst>
              <a:ext uri="{FF2B5EF4-FFF2-40B4-BE49-F238E27FC236}">
                <a16:creationId xmlns:a16="http://schemas.microsoft.com/office/drawing/2014/main" id="{C23EA8D8-E295-4D6B-8D0C-1C5391E0261B}"/>
              </a:ext>
            </a:extLst>
          </p:cNvPr>
          <p:cNvSpPr/>
          <p:nvPr/>
        </p:nvSpPr>
        <p:spPr>
          <a:xfrm>
            <a:off x="6847318" y="1772647"/>
            <a:ext cx="322907" cy="322908"/>
          </a:xfrm>
          <a:prstGeom prst="rect">
            <a:avLst/>
          </a:prstGeom>
          <a:solidFill>
            <a:srgbClr val="00B0F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537;p92">
            <a:extLst>
              <a:ext uri="{FF2B5EF4-FFF2-40B4-BE49-F238E27FC236}">
                <a16:creationId xmlns:a16="http://schemas.microsoft.com/office/drawing/2014/main" id="{CD88E467-EAF3-4768-B27A-DDA88A4F12A6}"/>
              </a:ext>
            </a:extLst>
          </p:cNvPr>
          <p:cNvSpPr/>
          <p:nvPr/>
        </p:nvSpPr>
        <p:spPr>
          <a:xfrm>
            <a:off x="7170226" y="1449740"/>
            <a:ext cx="322907" cy="322908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538;p92">
            <a:extLst>
              <a:ext uri="{FF2B5EF4-FFF2-40B4-BE49-F238E27FC236}">
                <a16:creationId xmlns:a16="http://schemas.microsoft.com/office/drawing/2014/main" id="{C9EDE1C4-53D1-4456-8325-3920C218D13D}"/>
              </a:ext>
            </a:extLst>
          </p:cNvPr>
          <p:cNvSpPr/>
          <p:nvPr/>
        </p:nvSpPr>
        <p:spPr>
          <a:xfrm>
            <a:off x="7170226" y="1772647"/>
            <a:ext cx="322907" cy="322908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85181AF-C175-42AA-9E88-B42BBF183F40}"/>
              </a:ext>
            </a:extLst>
          </p:cNvPr>
          <p:cNvGrpSpPr/>
          <p:nvPr/>
        </p:nvGrpSpPr>
        <p:grpSpPr>
          <a:xfrm>
            <a:off x="676666" y="2785445"/>
            <a:ext cx="7804477" cy="2055593"/>
            <a:chOff x="676666" y="2785445"/>
            <a:chExt cx="7804477" cy="2055593"/>
          </a:xfrm>
        </p:grpSpPr>
        <p:sp>
          <p:nvSpPr>
            <p:cNvPr id="220" name="Google Shape;3748;p94">
              <a:extLst>
                <a:ext uri="{FF2B5EF4-FFF2-40B4-BE49-F238E27FC236}">
                  <a16:creationId xmlns:a16="http://schemas.microsoft.com/office/drawing/2014/main" id="{DCFD2D59-5CEB-4D0A-96B2-4007BD952482}"/>
                </a:ext>
              </a:extLst>
            </p:cNvPr>
            <p:cNvSpPr/>
            <p:nvPr/>
          </p:nvSpPr>
          <p:spPr>
            <a:xfrm>
              <a:off x="1793524" y="3763456"/>
              <a:ext cx="322907" cy="32274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749;p94">
              <a:extLst>
                <a:ext uri="{FF2B5EF4-FFF2-40B4-BE49-F238E27FC236}">
                  <a16:creationId xmlns:a16="http://schemas.microsoft.com/office/drawing/2014/main" id="{3B0359F2-8B76-4687-A916-E33B6DA04408}"/>
                </a:ext>
              </a:extLst>
            </p:cNvPr>
            <p:cNvSpPr/>
            <p:nvPr/>
          </p:nvSpPr>
          <p:spPr>
            <a:xfrm>
              <a:off x="1793524" y="4086202"/>
              <a:ext cx="322907" cy="322746"/>
            </a:xfrm>
            <a:prstGeom prst="rect">
              <a:avLst/>
            </a:prstGeom>
            <a:solidFill>
              <a:srgbClr val="9D4D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3753;p94">
              <a:extLst>
                <a:ext uri="{FF2B5EF4-FFF2-40B4-BE49-F238E27FC236}">
                  <a16:creationId xmlns:a16="http://schemas.microsoft.com/office/drawing/2014/main" id="{4D8A78FE-F131-458C-AD21-BAABBD1F567C}"/>
                </a:ext>
              </a:extLst>
            </p:cNvPr>
            <p:cNvSpPr/>
            <p:nvPr/>
          </p:nvSpPr>
          <p:spPr>
            <a:xfrm>
              <a:off x="2116431" y="3763456"/>
              <a:ext cx="322907" cy="322746"/>
            </a:xfrm>
            <a:prstGeom prst="rect">
              <a:avLst/>
            </a:prstGeom>
            <a:solidFill>
              <a:schemeClr val="accent2">
                <a:lumMod val="25000"/>
                <a:lumOff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3754;p94">
              <a:extLst>
                <a:ext uri="{FF2B5EF4-FFF2-40B4-BE49-F238E27FC236}">
                  <a16:creationId xmlns:a16="http://schemas.microsoft.com/office/drawing/2014/main" id="{7F124FF0-1389-4AAD-82CC-90FB8473A840}"/>
                </a:ext>
              </a:extLst>
            </p:cNvPr>
            <p:cNvSpPr/>
            <p:nvPr/>
          </p:nvSpPr>
          <p:spPr>
            <a:xfrm>
              <a:off x="2116431" y="4086202"/>
              <a:ext cx="322907" cy="322746"/>
            </a:xfrm>
            <a:prstGeom prst="rect">
              <a:avLst/>
            </a:prstGeom>
            <a:solidFill>
              <a:srgbClr val="DAE15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3766;p94">
              <a:extLst>
                <a:ext uri="{FF2B5EF4-FFF2-40B4-BE49-F238E27FC236}">
                  <a16:creationId xmlns:a16="http://schemas.microsoft.com/office/drawing/2014/main" id="{5DAC634B-EDD0-4CDB-A9E9-937CF2FA11EA}"/>
                </a:ext>
              </a:extLst>
            </p:cNvPr>
            <p:cNvSpPr/>
            <p:nvPr/>
          </p:nvSpPr>
          <p:spPr>
            <a:xfrm>
              <a:off x="3477486" y="3550054"/>
              <a:ext cx="322907" cy="32274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3767;p94">
              <a:extLst>
                <a:ext uri="{FF2B5EF4-FFF2-40B4-BE49-F238E27FC236}">
                  <a16:creationId xmlns:a16="http://schemas.microsoft.com/office/drawing/2014/main" id="{59485395-1DDE-4EB3-AD6F-F8A979B42B70}"/>
                </a:ext>
              </a:extLst>
            </p:cNvPr>
            <p:cNvSpPr/>
            <p:nvPr/>
          </p:nvSpPr>
          <p:spPr>
            <a:xfrm>
              <a:off x="3477486" y="3872800"/>
              <a:ext cx="322907" cy="322746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3768;p94">
              <a:extLst>
                <a:ext uri="{FF2B5EF4-FFF2-40B4-BE49-F238E27FC236}">
                  <a16:creationId xmlns:a16="http://schemas.microsoft.com/office/drawing/2014/main" id="{B7907A87-F85F-4396-A147-E58EAA097259}"/>
                </a:ext>
              </a:extLst>
            </p:cNvPr>
            <p:cNvSpPr/>
            <p:nvPr/>
          </p:nvSpPr>
          <p:spPr>
            <a:xfrm>
              <a:off x="3477486" y="4195546"/>
              <a:ext cx="322907" cy="3227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3771;p94">
              <a:extLst>
                <a:ext uri="{FF2B5EF4-FFF2-40B4-BE49-F238E27FC236}">
                  <a16:creationId xmlns:a16="http://schemas.microsoft.com/office/drawing/2014/main" id="{5042A6F0-F9C4-49EC-A339-6B43EEA05B7C}"/>
                </a:ext>
              </a:extLst>
            </p:cNvPr>
            <p:cNvSpPr/>
            <p:nvPr/>
          </p:nvSpPr>
          <p:spPr>
            <a:xfrm>
              <a:off x="3800394" y="3550054"/>
              <a:ext cx="322907" cy="32274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3772;p94">
              <a:extLst>
                <a:ext uri="{FF2B5EF4-FFF2-40B4-BE49-F238E27FC236}">
                  <a16:creationId xmlns:a16="http://schemas.microsoft.com/office/drawing/2014/main" id="{AE946424-C0A2-4056-8774-E549A7F6DB4A}"/>
                </a:ext>
              </a:extLst>
            </p:cNvPr>
            <p:cNvSpPr/>
            <p:nvPr/>
          </p:nvSpPr>
          <p:spPr>
            <a:xfrm>
              <a:off x="3800394" y="3872800"/>
              <a:ext cx="322907" cy="322746"/>
            </a:xfrm>
            <a:prstGeom prst="rect">
              <a:avLst/>
            </a:prstGeom>
            <a:solidFill>
              <a:schemeClr val="tx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3773;p94">
              <a:extLst>
                <a:ext uri="{FF2B5EF4-FFF2-40B4-BE49-F238E27FC236}">
                  <a16:creationId xmlns:a16="http://schemas.microsoft.com/office/drawing/2014/main" id="{B0E09859-06F1-40E8-9BED-A3BB263485AD}"/>
                </a:ext>
              </a:extLst>
            </p:cNvPr>
            <p:cNvSpPr/>
            <p:nvPr/>
          </p:nvSpPr>
          <p:spPr>
            <a:xfrm>
              <a:off x="3800394" y="4195546"/>
              <a:ext cx="322907" cy="322746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3776;p94">
              <a:extLst>
                <a:ext uri="{FF2B5EF4-FFF2-40B4-BE49-F238E27FC236}">
                  <a16:creationId xmlns:a16="http://schemas.microsoft.com/office/drawing/2014/main" id="{13CA2742-AD3E-454B-A48D-7FC374258EAF}"/>
                </a:ext>
              </a:extLst>
            </p:cNvPr>
            <p:cNvSpPr/>
            <p:nvPr/>
          </p:nvSpPr>
          <p:spPr>
            <a:xfrm>
              <a:off x="4123301" y="3550054"/>
              <a:ext cx="322907" cy="322746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3777;p94">
              <a:extLst>
                <a:ext uri="{FF2B5EF4-FFF2-40B4-BE49-F238E27FC236}">
                  <a16:creationId xmlns:a16="http://schemas.microsoft.com/office/drawing/2014/main" id="{070C0DFD-199C-40CE-92F3-C5E09605EDF4}"/>
                </a:ext>
              </a:extLst>
            </p:cNvPr>
            <p:cNvSpPr/>
            <p:nvPr/>
          </p:nvSpPr>
          <p:spPr>
            <a:xfrm>
              <a:off x="4123301" y="3872800"/>
              <a:ext cx="322907" cy="322746"/>
            </a:xfrm>
            <a:prstGeom prst="rect">
              <a:avLst/>
            </a:prstGeom>
            <a:solidFill>
              <a:srgbClr val="E441F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3778;p94">
              <a:extLst>
                <a:ext uri="{FF2B5EF4-FFF2-40B4-BE49-F238E27FC236}">
                  <a16:creationId xmlns:a16="http://schemas.microsoft.com/office/drawing/2014/main" id="{58BD4F06-6DA9-4E3D-851E-14016A370AD5}"/>
                </a:ext>
              </a:extLst>
            </p:cNvPr>
            <p:cNvSpPr/>
            <p:nvPr/>
          </p:nvSpPr>
          <p:spPr>
            <a:xfrm>
              <a:off x="4123301" y="4195546"/>
              <a:ext cx="322907" cy="322746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3787;p94">
              <a:extLst>
                <a:ext uri="{FF2B5EF4-FFF2-40B4-BE49-F238E27FC236}">
                  <a16:creationId xmlns:a16="http://schemas.microsoft.com/office/drawing/2014/main" id="{EF92258C-9DB8-406B-A54B-12321BB7BFB3}"/>
                </a:ext>
              </a:extLst>
            </p:cNvPr>
            <p:cNvSpPr/>
            <p:nvPr/>
          </p:nvSpPr>
          <p:spPr>
            <a:xfrm>
              <a:off x="4999994" y="3388681"/>
              <a:ext cx="322907" cy="322746"/>
            </a:xfrm>
            <a:prstGeom prst="rect">
              <a:avLst/>
            </a:prstGeom>
            <a:solidFill>
              <a:srgbClr val="7B95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3788;p94">
              <a:extLst>
                <a:ext uri="{FF2B5EF4-FFF2-40B4-BE49-F238E27FC236}">
                  <a16:creationId xmlns:a16="http://schemas.microsoft.com/office/drawing/2014/main" id="{407EA7F7-A769-43B5-8200-EADB1A1014B5}"/>
                </a:ext>
              </a:extLst>
            </p:cNvPr>
            <p:cNvSpPr/>
            <p:nvPr/>
          </p:nvSpPr>
          <p:spPr>
            <a:xfrm>
              <a:off x="4999994" y="3711427"/>
              <a:ext cx="322907" cy="322746"/>
            </a:xfrm>
            <a:prstGeom prst="rect">
              <a:avLst/>
            </a:prstGeom>
            <a:solidFill>
              <a:srgbClr val="4A220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3789;p94">
              <a:extLst>
                <a:ext uri="{FF2B5EF4-FFF2-40B4-BE49-F238E27FC236}">
                  <a16:creationId xmlns:a16="http://schemas.microsoft.com/office/drawing/2014/main" id="{E0C51C68-D090-4706-AD00-1BBAC60793C8}"/>
                </a:ext>
              </a:extLst>
            </p:cNvPr>
            <p:cNvSpPr/>
            <p:nvPr/>
          </p:nvSpPr>
          <p:spPr>
            <a:xfrm>
              <a:off x="4999994" y="4034173"/>
              <a:ext cx="322907" cy="322746"/>
            </a:xfrm>
            <a:prstGeom prst="rect">
              <a:avLst/>
            </a:prstGeom>
            <a:solidFill>
              <a:srgbClr val="A28CA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3790;p94">
              <a:extLst>
                <a:ext uri="{FF2B5EF4-FFF2-40B4-BE49-F238E27FC236}">
                  <a16:creationId xmlns:a16="http://schemas.microsoft.com/office/drawing/2014/main" id="{4221074A-7022-422C-985F-8F79EC5B3DC2}"/>
                </a:ext>
              </a:extLst>
            </p:cNvPr>
            <p:cNvSpPr/>
            <p:nvPr/>
          </p:nvSpPr>
          <p:spPr>
            <a:xfrm>
              <a:off x="4999994" y="4356919"/>
              <a:ext cx="322907" cy="322746"/>
            </a:xfrm>
            <a:prstGeom prst="rect">
              <a:avLst/>
            </a:prstGeom>
            <a:solidFill>
              <a:srgbClr val="D7CE5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3792;p94">
              <a:extLst>
                <a:ext uri="{FF2B5EF4-FFF2-40B4-BE49-F238E27FC236}">
                  <a16:creationId xmlns:a16="http://schemas.microsoft.com/office/drawing/2014/main" id="{E2A5E9E7-9FAE-483F-8127-0907B5A64B1F}"/>
                </a:ext>
              </a:extLst>
            </p:cNvPr>
            <p:cNvSpPr/>
            <p:nvPr/>
          </p:nvSpPr>
          <p:spPr>
            <a:xfrm>
              <a:off x="5322901" y="3388681"/>
              <a:ext cx="322907" cy="322746"/>
            </a:xfrm>
            <a:prstGeom prst="rect">
              <a:avLst/>
            </a:prstGeom>
            <a:solidFill>
              <a:srgbClr val="AA41F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3793;p94">
              <a:extLst>
                <a:ext uri="{FF2B5EF4-FFF2-40B4-BE49-F238E27FC236}">
                  <a16:creationId xmlns:a16="http://schemas.microsoft.com/office/drawing/2014/main" id="{CD6ABC86-FEDB-447D-9770-DBA28B4CE23C}"/>
                </a:ext>
              </a:extLst>
            </p:cNvPr>
            <p:cNvSpPr/>
            <p:nvPr/>
          </p:nvSpPr>
          <p:spPr>
            <a:xfrm>
              <a:off x="5322901" y="3711427"/>
              <a:ext cx="322907" cy="322746"/>
            </a:xfrm>
            <a:prstGeom prst="rect">
              <a:avLst/>
            </a:prstGeom>
            <a:solidFill>
              <a:srgbClr val="3BF78C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3794;p94">
              <a:extLst>
                <a:ext uri="{FF2B5EF4-FFF2-40B4-BE49-F238E27FC236}">
                  <a16:creationId xmlns:a16="http://schemas.microsoft.com/office/drawing/2014/main" id="{F1739B28-0001-4CC8-B39F-2B728D0F035D}"/>
                </a:ext>
              </a:extLst>
            </p:cNvPr>
            <p:cNvSpPr/>
            <p:nvPr/>
          </p:nvSpPr>
          <p:spPr>
            <a:xfrm>
              <a:off x="5322901" y="4034173"/>
              <a:ext cx="322907" cy="322746"/>
            </a:xfrm>
            <a:prstGeom prst="rect">
              <a:avLst/>
            </a:prstGeom>
            <a:solidFill>
              <a:srgbClr val="D55D6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3795;p94">
              <a:extLst>
                <a:ext uri="{FF2B5EF4-FFF2-40B4-BE49-F238E27FC236}">
                  <a16:creationId xmlns:a16="http://schemas.microsoft.com/office/drawing/2014/main" id="{3898BB11-15C1-4826-A353-BA6F5FEEAFCF}"/>
                </a:ext>
              </a:extLst>
            </p:cNvPr>
            <p:cNvSpPr/>
            <p:nvPr/>
          </p:nvSpPr>
          <p:spPr>
            <a:xfrm>
              <a:off x="5322901" y="4356919"/>
              <a:ext cx="322907" cy="322746"/>
            </a:xfrm>
            <a:prstGeom prst="rect">
              <a:avLst/>
            </a:prstGeom>
            <a:solidFill>
              <a:srgbClr val="6BC96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3797;p94">
              <a:extLst>
                <a:ext uri="{FF2B5EF4-FFF2-40B4-BE49-F238E27FC236}">
                  <a16:creationId xmlns:a16="http://schemas.microsoft.com/office/drawing/2014/main" id="{1B449D94-5293-47D6-B1DB-34F4BBC1343C}"/>
                </a:ext>
              </a:extLst>
            </p:cNvPr>
            <p:cNvSpPr/>
            <p:nvPr/>
          </p:nvSpPr>
          <p:spPr>
            <a:xfrm>
              <a:off x="5645809" y="3388681"/>
              <a:ext cx="322907" cy="322746"/>
            </a:xfrm>
            <a:prstGeom prst="rect">
              <a:avLst/>
            </a:prstGeom>
            <a:solidFill>
              <a:srgbClr val="A9A68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3798;p94">
              <a:extLst>
                <a:ext uri="{FF2B5EF4-FFF2-40B4-BE49-F238E27FC236}">
                  <a16:creationId xmlns:a16="http://schemas.microsoft.com/office/drawing/2014/main" id="{3AECD373-08F3-4160-AF74-F304404511A7}"/>
                </a:ext>
              </a:extLst>
            </p:cNvPr>
            <p:cNvSpPr/>
            <p:nvPr/>
          </p:nvSpPr>
          <p:spPr>
            <a:xfrm>
              <a:off x="5645809" y="3711427"/>
              <a:ext cx="322907" cy="32274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3799;p94">
              <a:extLst>
                <a:ext uri="{FF2B5EF4-FFF2-40B4-BE49-F238E27FC236}">
                  <a16:creationId xmlns:a16="http://schemas.microsoft.com/office/drawing/2014/main" id="{AA89D514-DA69-4644-BC56-7EEDA8A8E28F}"/>
                </a:ext>
              </a:extLst>
            </p:cNvPr>
            <p:cNvSpPr/>
            <p:nvPr/>
          </p:nvSpPr>
          <p:spPr>
            <a:xfrm>
              <a:off x="5645809" y="4034173"/>
              <a:ext cx="322907" cy="322746"/>
            </a:xfrm>
            <a:prstGeom prst="rect">
              <a:avLst/>
            </a:prstGeom>
            <a:solidFill>
              <a:srgbClr val="BDA77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3800;p94">
              <a:extLst>
                <a:ext uri="{FF2B5EF4-FFF2-40B4-BE49-F238E27FC236}">
                  <a16:creationId xmlns:a16="http://schemas.microsoft.com/office/drawing/2014/main" id="{8695ABCE-BF28-4053-85EF-9359374140D9}"/>
                </a:ext>
              </a:extLst>
            </p:cNvPr>
            <p:cNvSpPr/>
            <p:nvPr/>
          </p:nvSpPr>
          <p:spPr>
            <a:xfrm>
              <a:off x="5645809" y="4356919"/>
              <a:ext cx="322907" cy="322746"/>
            </a:xfrm>
            <a:prstGeom prst="rect">
              <a:avLst/>
            </a:prstGeom>
            <a:solidFill>
              <a:srgbClr val="4DD3E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802;p94">
              <a:extLst>
                <a:ext uri="{FF2B5EF4-FFF2-40B4-BE49-F238E27FC236}">
                  <a16:creationId xmlns:a16="http://schemas.microsoft.com/office/drawing/2014/main" id="{0F5C6D8C-843F-439C-B1A8-50856FAF6AC6}"/>
                </a:ext>
              </a:extLst>
            </p:cNvPr>
            <p:cNvSpPr/>
            <p:nvPr/>
          </p:nvSpPr>
          <p:spPr>
            <a:xfrm>
              <a:off x="5968716" y="3388681"/>
              <a:ext cx="322907" cy="322746"/>
            </a:xfrm>
            <a:prstGeom prst="rect">
              <a:avLst/>
            </a:prstGeom>
            <a:solidFill>
              <a:srgbClr val="70CC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803;p94">
              <a:extLst>
                <a:ext uri="{FF2B5EF4-FFF2-40B4-BE49-F238E27FC236}">
                  <a16:creationId xmlns:a16="http://schemas.microsoft.com/office/drawing/2014/main" id="{0F8D7122-6D39-4248-8C82-582F52281F80}"/>
                </a:ext>
              </a:extLst>
            </p:cNvPr>
            <p:cNvSpPr/>
            <p:nvPr/>
          </p:nvSpPr>
          <p:spPr>
            <a:xfrm>
              <a:off x="5968716" y="3711427"/>
              <a:ext cx="322907" cy="322746"/>
            </a:xfrm>
            <a:prstGeom prst="rect">
              <a:avLst/>
            </a:prstGeom>
            <a:solidFill>
              <a:srgbClr val="63CFBA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804;p94">
              <a:extLst>
                <a:ext uri="{FF2B5EF4-FFF2-40B4-BE49-F238E27FC236}">
                  <a16:creationId xmlns:a16="http://schemas.microsoft.com/office/drawing/2014/main" id="{F3995726-39C4-476A-8B26-6C3FE9F0DAF5}"/>
                </a:ext>
              </a:extLst>
            </p:cNvPr>
            <p:cNvSpPr/>
            <p:nvPr/>
          </p:nvSpPr>
          <p:spPr>
            <a:xfrm>
              <a:off x="5968716" y="4034173"/>
              <a:ext cx="322907" cy="322746"/>
            </a:xfrm>
            <a:prstGeom prst="rect">
              <a:avLst/>
            </a:prstGeom>
            <a:solidFill>
              <a:srgbClr val="E98E4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805;p94">
              <a:extLst>
                <a:ext uri="{FF2B5EF4-FFF2-40B4-BE49-F238E27FC236}">
                  <a16:creationId xmlns:a16="http://schemas.microsoft.com/office/drawing/2014/main" id="{6CBC6A7C-8158-4BCB-AEA9-4FC1E955D33C}"/>
                </a:ext>
              </a:extLst>
            </p:cNvPr>
            <p:cNvSpPr/>
            <p:nvPr/>
          </p:nvSpPr>
          <p:spPr>
            <a:xfrm>
              <a:off x="5968716" y="4356919"/>
              <a:ext cx="322907" cy="322746"/>
            </a:xfrm>
            <a:prstGeom prst="rect">
              <a:avLst/>
            </a:prstGeom>
            <a:solidFill>
              <a:srgbClr val="CC66C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3811;p94">
              <a:extLst>
                <a:ext uri="{FF2B5EF4-FFF2-40B4-BE49-F238E27FC236}">
                  <a16:creationId xmlns:a16="http://schemas.microsoft.com/office/drawing/2014/main" id="{EB31FF5F-C2A7-4ED2-A5C9-78757BA18C92}"/>
                </a:ext>
              </a:extLst>
            </p:cNvPr>
            <p:cNvSpPr/>
            <p:nvPr/>
          </p:nvSpPr>
          <p:spPr>
            <a:xfrm>
              <a:off x="6866606" y="3227308"/>
              <a:ext cx="322907" cy="322746"/>
            </a:xfrm>
            <a:prstGeom prst="rect">
              <a:avLst/>
            </a:prstGeom>
            <a:solidFill>
              <a:srgbClr val="CC66C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812;p94">
              <a:extLst>
                <a:ext uri="{FF2B5EF4-FFF2-40B4-BE49-F238E27FC236}">
                  <a16:creationId xmlns:a16="http://schemas.microsoft.com/office/drawing/2014/main" id="{88AD7742-F3A9-426E-829A-7E0463CCE0B7}"/>
                </a:ext>
              </a:extLst>
            </p:cNvPr>
            <p:cNvSpPr/>
            <p:nvPr/>
          </p:nvSpPr>
          <p:spPr>
            <a:xfrm>
              <a:off x="6866606" y="3550054"/>
              <a:ext cx="322907" cy="32274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813;p94">
              <a:extLst>
                <a:ext uri="{FF2B5EF4-FFF2-40B4-BE49-F238E27FC236}">
                  <a16:creationId xmlns:a16="http://schemas.microsoft.com/office/drawing/2014/main" id="{FC339A92-50F6-48D8-B019-C4D00569CAB9}"/>
                </a:ext>
              </a:extLst>
            </p:cNvPr>
            <p:cNvSpPr/>
            <p:nvPr/>
          </p:nvSpPr>
          <p:spPr>
            <a:xfrm>
              <a:off x="6866606" y="3872800"/>
              <a:ext cx="322907" cy="32274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814;p94">
              <a:extLst>
                <a:ext uri="{FF2B5EF4-FFF2-40B4-BE49-F238E27FC236}">
                  <a16:creationId xmlns:a16="http://schemas.microsoft.com/office/drawing/2014/main" id="{105BE87E-2B01-41C7-B532-17DB1A637945}"/>
                </a:ext>
              </a:extLst>
            </p:cNvPr>
            <p:cNvSpPr/>
            <p:nvPr/>
          </p:nvSpPr>
          <p:spPr>
            <a:xfrm>
              <a:off x="6866606" y="4195546"/>
              <a:ext cx="322907" cy="322746"/>
            </a:xfrm>
            <a:prstGeom prst="rect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815;p94">
              <a:extLst>
                <a:ext uri="{FF2B5EF4-FFF2-40B4-BE49-F238E27FC236}">
                  <a16:creationId xmlns:a16="http://schemas.microsoft.com/office/drawing/2014/main" id="{C1FE0C39-1440-4997-B826-319EE4F14AB7}"/>
                </a:ext>
              </a:extLst>
            </p:cNvPr>
            <p:cNvSpPr/>
            <p:nvPr/>
          </p:nvSpPr>
          <p:spPr>
            <a:xfrm>
              <a:off x="6866606" y="4518292"/>
              <a:ext cx="322907" cy="322746"/>
            </a:xfrm>
            <a:prstGeom prst="rect">
              <a:avLst/>
            </a:prstGeom>
            <a:solidFill>
              <a:srgbClr val="00B05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816;p94">
              <a:extLst>
                <a:ext uri="{FF2B5EF4-FFF2-40B4-BE49-F238E27FC236}">
                  <a16:creationId xmlns:a16="http://schemas.microsoft.com/office/drawing/2014/main" id="{0106E773-21DF-4903-BD9B-4B8DBA92DA56}"/>
                </a:ext>
              </a:extLst>
            </p:cNvPr>
            <p:cNvSpPr/>
            <p:nvPr/>
          </p:nvSpPr>
          <p:spPr>
            <a:xfrm>
              <a:off x="7189513" y="3227308"/>
              <a:ext cx="322907" cy="322746"/>
            </a:xfrm>
            <a:prstGeom prst="rect">
              <a:avLst/>
            </a:prstGeom>
            <a:solidFill>
              <a:srgbClr val="00B0F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817;p94">
              <a:extLst>
                <a:ext uri="{FF2B5EF4-FFF2-40B4-BE49-F238E27FC236}">
                  <a16:creationId xmlns:a16="http://schemas.microsoft.com/office/drawing/2014/main" id="{00C9696C-FAF8-4C1B-A269-4FE65254C3B0}"/>
                </a:ext>
              </a:extLst>
            </p:cNvPr>
            <p:cNvSpPr/>
            <p:nvPr/>
          </p:nvSpPr>
          <p:spPr>
            <a:xfrm>
              <a:off x="7189513" y="3550054"/>
              <a:ext cx="322907" cy="32274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3818;p94">
              <a:extLst>
                <a:ext uri="{FF2B5EF4-FFF2-40B4-BE49-F238E27FC236}">
                  <a16:creationId xmlns:a16="http://schemas.microsoft.com/office/drawing/2014/main" id="{A50038E4-98FB-429B-AF0C-472BDA22A3C7}"/>
                </a:ext>
              </a:extLst>
            </p:cNvPr>
            <p:cNvSpPr/>
            <p:nvPr/>
          </p:nvSpPr>
          <p:spPr>
            <a:xfrm>
              <a:off x="7189513" y="3872800"/>
              <a:ext cx="322907" cy="322746"/>
            </a:xfrm>
            <a:prstGeom prst="rect">
              <a:avLst/>
            </a:prstGeom>
            <a:solidFill>
              <a:srgbClr val="E98E4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3819;p94">
              <a:extLst>
                <a:ext uri="{FF2B5EF4-FFF2-40B4-BE49-F238E27FC236}">
                  <a16:creationId xmlns:a16="http://schemas.microsoft.com/office/drawing/2014/main" id="{CA929206-2FF2-4F7D-B169-4C5E09917835}"/>
                </a:ext>
              </a:extLst>
            </p:cNvPr>
            <p:cNvSpPr/>
            <p:nvPr/>
          </p:nvSpPr>
          <p:spPr>
            <a:xfrm>
              <a:off x="7189513" y="4195546"/>
              <a:ext cx="322907" cy="322746"/>
            </a:xfrm>
            <a:prstGeom prst="rect">
              <a:avLst/>
            </a:prstGeom>
            <a:solidFill>
              <a:srgbClr val="B280A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3820;p94">
              <a:extLst>
                <a:ext uri="{FF2B5EF4-FFF2-40B4-BE49-F238E27FC236}">
                  <a16:creationId xmlns:a16="http://schemas.microsoft.com/office/drawing/2014/main" id="{7068F441-57FE-4F5A-A9C9-73E04C103E23}"/>
                </a:ext>
              </a:extLst>
            </p:cNvPr>
            <p:cNvSpPr/>
            <p:nvPr/>
          </p:nvSpPr>
          <p:spPr>
            <a:xfrm>
              <a:off x="7189513" y="4518292"/>
              <a:ext cx="322907" cy="322746"/>
            </a:xfrm>
            <a:prstGeom prst="rect">
              <a:avLst/>
            </a:prstGeom>
            <a:solidFill>
              <a:srgbClr val="9C64C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3821;p94">
              <a:extLst>
                <a:ext uri="{FF2B5EF4-FFF2-40B4-BE49-F238E27FC236}">
                  <a16:creationId xmlns:a16="http://schemas.microsoft.com/office/drawing/2014/main" id="{586674C8-4909-4CD5-B7FE-6B652B3017DD}"/>
                </a:ext>
              </a:extLst>
            </p:cNvPr>
            <p:cNvSpPr/>
            <p:nvPr/>
          </p:nvSpPr>
          <p:spPr>
            <a:xfrm>
              <a:off x="7512421" y="3227308"/>
              <a:ext cx="322907" cy="322746"/>
            </a:xfrm>
            <a:prstGeom prst="rect">
              <a:avLst/>
            </a:prstGeom>
            <a:solidFill>
              <a:srgbClr val="7030A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3822;p94">
              <a:extLst>
                <a:ext uri="{FF2B5EF4-FFF2-40B4-BE49-F238E27FC236}">
                  <a16:creationId xmlns:a16="http://schemas.microsoft.com/office/drawing/2014/main" id="{44C5C301-730D-4E82-845C-D91DFFD22E52}"/>
                </a:ext>
              </a:extLst>
            </p:cNvPr>
            <p:cNvSpPr/>
            <p:nvPr/>
          </p:nvSpPr>
          <p:spPr>
            <a:xfrm>
              <a:off x="7512421" y="3550054"/>
              <a:ext cx="322907" cy="322746"/>
            </a:xfrm>
            <a:prstGeom prst="rect">
              <a:avLst/>
            </a:prstGeom>
            <a:solidFill>
              <a:srgbClr val="BDA77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3823;p94">
              <a:extLst>
                <a:ext uri="{FF2B5EF4-FFF2-40B4-BE49-F238E27FC236}">
                  <a16:creationId xmlns:a16="http://schemas.microsoft.com/office/drawing/2014/main" id="{EA1BC81C-301D-486C-9A55-0C7FE41F6BCE}"/>
                </a:ext>
              </a:extLst>
            </p:cNvPr>
            <p:cNvSpPr/>
            <p:nvPr/>
          </p:nvSpPr>
          <p:spPr>
            <a:xfrm>
              <a:off x="7512421" y="3872800"/>
              <a:ext cx="322907" cy="322746"/>
            </a:xfrm>
            <a:prstGeom prst="rect">
              <a:avLst/>
            </a:prstGeom>
            <a:solidFill>
              <a:srgbClr val="6BC96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3824;p94">
              <a:extLst>
                <a:ext uri="{FF2B5EF4-FFF2-40B4-BE49-F238E27FC236}">
                  <a16:creationId xmlns:a16="http://schemas.microsoft.com/office/drawing/2014/main" id="{C3EF1C93-C1B8-4B63-810C-83C9130EB497}"/>
                </a:ext>
              </a:extLst>
            </p:cNvPr>
            <p:cNvSpPr/>
            <p:nvPr/>
          </p:nvSpPr>
          <p:spPr>
            <a:xfrm>
              <a:off x="7512421" y="4195546"/>
              <a:ext cx="322907" cy="322746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825;p94">
              <a:extLst>
                <a:ext uri="{FF2B5EF4-FFF2-40B4-BE49-F238E27FC236}">
                  <a16:creationId xmlns:a16="http://schemas.microsoft.com/office/drawing/2014/main" id="{DECD0307-6B15-465D-9489-E152A4DEB2E7}"/>
                </a:ext>
              </a:extLst>
            </p:cNvPr>
            <p:cNvSpPr/>
            <p:nvPr/>
          </p:nvSpPr>
          <p:spPr>
            <a:xfrm>
              <a:off x="7512421" y="4518292"/>
              <a:ext cx="322907" cy="322746"/>
            </a:xfrm>
            <a:prstGeom prst="rect">
              <a:avLst/>
            </a:prstGeom>
            <a:solidFill>
              <a:srgbClr val="E98E49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3826;p94">
              <a:extLst>
                <a:ext uri="{FF2B5EF4-FFF2-40B4-BE49-F238E27FC236}">
                  <a16:creationId xmlns:a16="http://schemas.microsoft.com/office/drawing/2014/main" id="{047DE167-DA4E-4A12-B535-3AB80D32A8EB}"/>
                </a:ext>
              </a:extLst>
            </p:cNvPr>
            <p:cNvSpPr/>
            <p:nvPr/>
          </p:nvSpPr>
          <p:spPr>
            <a:xfrm>
              <a:off x="7835328" y="3227308"/>
              <a:ext cx="322907" cy="322746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3827;p94">
              <a:extLst>
                <a:ext uri="{FF2B5EF4-FFF2-40B4-BE49-F238E27FC236}">
                  <a16:creationId xmlns:a16="http://schemas.microsoft.com/office/drawing/2014/main" id="{D60F891B-11D4-4655-83FC-9C110B268294}"/>
                </a:ext>
              </a:extLst>
            </p:cNvPr>
            <p:cNvSpPr/>
            <p:nvPr/>
          </p:nvSpPr>
          <p:spPr>
            <a:xfrm>
              <a:off x="7835328" y="3550054"/>
              <a:ext cx="322907" cy="322746"/>
            </a:xfrm>
            <a:prstGeom prst="rect">
              <a:avLst/>
            </a:prstGeom>
            <a:solidFill>
              <a:srgbClr val="A46BC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828;p94">
              <a:extLst>
                <a:ext uri="{FF2B5EF4-FFF2-40B4-BE49-F238E27FC236}">
                  <a16:creationId xmlns:a16="http://schemas.microsoft.com/office/drawing/2014/main" id="{CCCCB649-3827-4961-BDD3-821400932711}"/>
                </a:ext>
              </a:extLst>
            </p:cNvPr>
            <p:cNvSpPr/>
            <p:nvPr/>
          </p:nvSpPr>
          <p:spPr>
            <a:xfrm>
              <a:off x="7835328" y="3872800"/>
              <a:ext cx="322907" cy="322746"/>
            </a:xfrm>
            <a:prstGeom prst="rect">
              <a:avLst/>
            </a:prstGeom>
            <a:solidFill>
              <a:srgbClr val="A28CA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829;p94">
              <a:extLst>
                <a:ext uri="{FF2B5EF4-FFF2-40B4-BE49-F238E27FC236}">
                  <a16:creationId xmlns:a16="http://schemas.microsoft.com/office/drawing/2014/main" id="{EDC09189-79B1-423C-A684-89D5AFF921AC}"/>
                </a:ext>
              </a:extLst>
            </p:cNvPr>
            <p:cNvSpPr/>
            <p:nvPr/>
          </p:nvSpPr>
          <p:spPr>
            <a:xfrm>
              <a:off x="7835328" y="4195546"/>
              <a:ext cx="322907" cy="322746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830;p94">
              <a:extLst>
                <a:ext uri="{FF2B5EF4-FFF2-40B4-BE49-F238E27FC236}">
                  <a16:creationId xmlns:a16="http://schemas.microsoft.com/office/drawing/2014/main" id="{FF202839-E485-4B5B-9D31-46383F3CB6D4}"/>
                </a:ext>
              </a:extLst>
            </p:cNvPr>
            <p:cNvSpPr/>
            <p:nvPr/>
          </p:nvSpPr>
          <p:spPr>
            <a:xfrm>
              <a:off x="7835328" y="4518292"/>
              <a:ext cx="322907" cy="32274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831;p94">
              <a:extLst>
                <a:ext uri="{FF2B5EF4-FFF2-40B4-BE49-F238E27FC236}">
                  <a16:creationId xmlns:a16="http://schemas.microsoft.com/office/drawing/2014/main" id="{9914B704-D1F7-4A9F-A6B5-3708AAC605B1}"/>
                </a:ext>
              </a:extLst>
            </p:cNvPr>
            <p:cNvSpPr/>
            <p:nvPr/>
          </p:nvSpPr>
          <p:spPr>
            <a:xfrm>
              <a:off x="8158236" y="3227308"/>
              <a:ext cx="322907" cy="32274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832;p94">
              <a:extLst>
                <a:ext uri="{FF2B5EF4-FFF2-40B4-BE49-F238E27FC236}">
                  <a16:creationId xmlns:a16="http://schemas.microsoft.com/office/drawing/2014/main" id="{0671006F-72B7-4711-952D-1D74602F57C9}"/>
                </a:ext>
              </a:extLst>
            </p:cNvPr>
            <p:cNvSpPr/>
            <p:nvPr/>
          </p:nvSpPr>
          <p:spPr>
            <a:xfrm>
              <a:off x="8158236" y="3550054"/>
              <a:ext cx="322907" cy="32274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833;p94">
              <a:extLst>
                <a:ext uri="{FF2B5EF4-FFF2-40B4-BE49-F238E27FC236}">
                  <a16:creationId xmlns:a16="http://schemas.microsoft.com/office/drawing/2014/main" id="{CFBC1090-4307-4EE6-BA87-37DC65A3347E}"/>
                </a:ext>
              </a:extLst>
            </p:cNvPr>
            <p:cNvSpPr/>
            <p:nvPr/>
          </p:nvSpPr>
          <p:spPr>
            <a:xfrm>
              <a:off x="8158236" y="3872800"/>
              <a:ext cx="322907" cy="32274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834;p94">
              <a:extLst>
                <a:ext uri="{FF2B5EF4-FFF2-40B4-BE49-F238E27FC236}">
                  <a16:creationId xmlns:a16="http://schemas.microsoft.com/office/drawing/2014/main" id="{C66476F0-142F-403F-AF4F-6D1F4141CA4A}"/>
                </a:ext>
              </a:extLst>
            </p:cNvPr>
            <p:cNvSpPr/>
            <p:nvPr/>
          </p:nvSpPr>
          <p:spPr>
            <a:xfrm>
              <a:off x="8158236" y="4195546"/>
              <a:ext cx="322907" cy="322746"/>
            </a:xfrm>
            <a:prstGeom prst="rect">
              <a:avLst/>
            </a:prstGeom>
            <a:solidFill>
              <a:srgbClr val="F53DAB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835;p94">
              <a:extLst>
                <a:ext uri="{FF2B5EF4-FFF2-40B4-BE49-F238E27FC236}">
                  <a16:creationId xmlns:a16="http://schemas.microsoft.com/office/drawing/2014/main" id="{6B3C20B1-F1A1-4698-AAFE-690A2A9A6223}"/>
                </a:ext>
              </a:extLst>
            </p:cNvPr>
            <p:cNvSpPr/>
            <p:nvPr/>
          </p:nvSpPr>
          <p:spPr>
            <a:xfrm>
              <a:off x="8158236" y="4518292"/>
              <a:ext cx="322907" cy="322746"/>
            </a:xfrm>
            <a:prstGeom prst="rect">
              <a:avLst/>
            </a:prstGeom>
            <a:solidFill>
              <a:srgbClr val="4A86E8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576;p92">
              <a:extLst>
                <a:ext uri="{FF2B5EF4-FFF2-40B4-BE49-F238E27FC236}">
                  <a16:creationId xmlns:a16="http://schemas.microsoft.com/office/drawing/2014/main" id="{D73B1A65-67C8-4471-AF85-202CA5C2C78B}"/>
                </a:ext>
              </a:extLst>
            </p:cNvPr>
            <p:cNvSpPr txBox="1"/>
            <p:nvPr/>
          </p:nvSpPr>
          <p:spPr>
            <a:xfrm>
              <a:off x="676666" y="2785445"/>
              <a:ext cx="3090900" cy="360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Test</a:t>
              </a:r>
              <a:endParaRPr sz="24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14" name="Google Shape;3481;p92">
              <a:extLst>
                <a:ext uri="{FF2B5EF4-FFF2-40B4-BE49-F238E27FC236}">
                  <a16:creationId xmlns:a16="http://schemas.microsoft.com/office/drawing/2014/main" id="{98AE3893-3D9D-4F5F-869B-C8C288F356BF}"/>
                </a:ext>
              </a:extLst>
            </p:cNvPr>
            <p:cNvSpPr/>
            <p:nvPr/>
          </p:nvSpPr>
          <p:spPr>
            <a:xfrm>
              <a:off x="790089" y="3924829"/>
              <a:ext cx="322907" cy="322908"/>
            </a:xfrm>
            <a:prstGeom prst="rect">
              <a:avLst/>
            </a:prstGeom>
            <a:solidFill>
              <a:srgbClr val="93C47D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2920A5-4B55-4B1B-894C-58E8F40B5B97}"/>
              </a:ext>
            </a:extLst>
          </p:cNvPr>
          <p:cNvCxnSpPr/>
          <p:nvPr/>
        </p:nvCxnSpPr>
        <p:spPr>
          <a:xfrm flipH="1">
            <a:off x="1738905" y="1168003"/>
            <a:ext cx="936429" cy="428273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A186427-835E-484D-A7F6-2F3E54676FF6}"/>
              </a:ext>
            </a:extLst>
          </p:cNvPr>
          <p:cNvSpPr txBox="1"/>
          <p:nvPr/>
        </p:nvSpPr>
        <p:spPr>
          <a:xfrm>
            <a:off x="2675334" y="945151"/>
            <a:ext cx="3773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One maze from original dataset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551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8731E6-3A0D-4DF6-9B09-2D28128207B2}"/>
              </a:ext>
            </a:extLst>
          </p:cNvPr>
          <p:cNvSpPr/>
          <p:nvPr/>
        </p:nvSpPr>
        <p:spPr>
          <a:xfrm>
            <a:off x="1400315" y="620875"/>
            <a:ext cx="1425038" cy="4347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6838F6-B1A5-41C6-86EA-ACD1CD64E069}"/>
              </a:ext>
            </a:extLst>
          </p:cNvPr>
          <p:cNvGrpSpPr/>
          <p:nvPr/>
        </p:nvGrpSpPr>
        <p:grpSpPr>
          <a:xfrm>
            <a:off x="2658993" y="620875"/>
            <a:ext cx="5525625" cy="4347603"/>
            <a:chOff x="3362725" y="1043825"/>
            <a:chExt cx="4360600" cy="3430953"/>
          </a:xfrm>
        </p:grpSpPr>
        <p:pic>
          <p:nvPicPr>
            <p:cNvPr id="3694" name="Google Shape;3694;p93"/>
            <p:cNvPicPr preferRelativeResize="0"/>
            <p:nvPr/>
          </p:nvPicPr>
          <p:blipFill rotWithShape="1">
            <a:blip r:embed="rId3">
              <a:alphaModFix/>
            </a:blip>
            <a:srcRect l="3742" r="5199" b="4474"/>
            <a:stretch/>
          </p:blipFill>
          <p:spPr>
            <a:xfrm>
              <a:off x="3362725" y="1043825"/>
              <a:ext cx="4360600" cy="3430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5" name="Google Shape;3695;p93"/>
            <p:cNvSpPr txBox="1"/>
            <p:nvPr/>
          </p:nvSpPr>
          <p:spPr>
            <a:xfrm>
              <a:off x="5208350" y="2659200"/>
              <a:ext cx="22431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/>
                <a:t>Baseline</a:t>
              </a:r>
              <a:endParaRPr sz="2000" dirty="0"/>
            </a:p>
          </p:txBody>
        </p:sp>
        <p:sp>
          <p:nvSpPr>
            <p:cNvPr id="3696" name="Google Shape;3696;p93"/>
            <p:cNvSpPr txBox="1"/>
            <p:nvPr/>
          </p:nvSpPr>
          <p:spPr>
            <a:xfrm>
              <a:off x="4398600" y="1381475"/>
              <a:ext cx="32067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38761D"/>
                  </a:solidFill>
                </a:rPr>
                <a:t>Graph Element Networks</a:t>
              </a:r>
              <a:endParaRPr sz="2000">
                <a:solidFill>
                  <a:srgbClr val="38761D"/>
                </a:solidFill>
              </a:endParaRPr>
            </a:p>
          </p:txBody>
        </p:sp>
        <p:sp>
          <p:nvSpPr>
            <p:cNvPr id="3697" name="Google Shape;3697;p93"/>
            <p:cNvSpPr txBox="1"/>
            <p:nvPr/>
          </p:nvSpPr>
          <p:spPr>
            <a:xfrm>
              <a:off x="3921675" y="3855550"/>
              <a:ext cx="2311200" cy="36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/>
                <a:t>number of mazes</a:t>
              </a:r>
              <a:endParaRPr sz="2000"/>
            </a:p>
          </p:txBody>
        </p:sp>
      </p:grpSp>
      <p:sp>
        <p:nvSpPr>
          <p:cNvPr id="3698" name="Google Shape;3698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39</a:t>
            </a:fld>
            <a:endParaRPr/>
          </a:p>
        </p:txBody>
      </p:sp>
      <p:sp>
        <p:nvSpPr>
          <p:cNvPr id="3699" name="Google Shape;3699;p93"/>
          <p:cNvSpPr txBox="1">
            <a:spLocks noGrp="1"/>
          </p:cNvSpPr>
          <p:nvPr>
            <p:ph type="title"/>
          </p:nvPr>
        </p:nvSpPr>
        <p:spPr>
          <a:xfrm>
            <a:off x="540000" y="481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Generalize to more mazes by expanding the mesh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5DA094-2217-4379-9AE7-9420465994A4}"/>
              </a:ext>
            </a:extLst>
          </p:cNvPr>
          <p:cNvSpPr txBox="1"/>
          <p:nvPr/>
        </p:nvSpPr>
        <p:spPr>
          <a:xfrm>
            <a:off x="1400315" y="2667831"/>
            <a:ext cx="12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Helvetica Neue" panose="020B060402020202020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2503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4</a:t>
            </a:fld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94000" y="804925"/>
            <a:ext cx="8443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a useful inductive bias because they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exploit a structural property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988475" y="804925"/>
            <a:ext cx="40116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Locality &amp; translation invariance</a:t>
            </a: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731450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40</a:t>
            </a:fld>
            <a:endParaRPr/>
          </a:p>
        </p:txBody>
      </p:sp>
      <p:pic>
        <p:nvPicPr>
          <p:cNvPr id="4" name="Google Shape;3379;p86">
            <a:extLst>
              <a:ext uri="{FF2B5EF4-FFF2-40B4-BE49-F238E27FC236}">
                <a16:creationId xmlns:a16="http://schemas.microsoft.com/office/drawing/2014/main" id="{82864A6B-0115-4AD4-BF0D-AED8BA60C4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215" y="1357329"/>
            <a:ext cx="2359664" cy="235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3402;p88">
            <a:extLst>
              <a:ext uri="{FF2B5EF4-FFF2-40B4-BE49-F238E27FC236}">
                <a16:creationId xmlns:a16="http://schemas.microsoft.com/office/drawing/2014/main" id="{69F0614A-8DE2-4EA1-9DA5-DB6A3C94E93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67436"/>
          <a:stretch/>
        </p:blipFill>
        <p:spPr>
          <a:xfrm>
            <a:off x="6395352" y="1440622"/>
            <a:ext cx="2064226" cy="230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781;p71">
            <a:extLst>
              <a:ext uri="{FF2B5EF4-FFF2-40B4-BE49-F238E27FC236}">
                <a16:creationId xmlns:a16="http://schemas.microsoft.com/office/drawing/2014/main" id="{116BE1D8-B9BD-40EF-90FF-B40D2BFC84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8400"/>
          <a:stretch/>
        </p:blipFill>
        <p:spPr>
          <a:xfrm>
            <a:off x="3725102" y="1384800"/>
            <a:ext cx="1906027" cy="23586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04;p94">
            <a:extLst>
              <a:ext uri="{FF2B5EF4-FFF2-40B4-BE49-F238E27FC236}">
                <a16:creationId xmlns:a16="http://schemas.microsoft.com/office/drawing/2014/main" id="{E2CFE460-08F2-4C99-AF21-4B7714C46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1081"/>
            <a:ext cx="86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Function to function maps have varied applications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82C188-6454-482E-ADF8-54D25ABEAFFA}"/>
              </a:ext>
            </a:extLst>
          </p:cNvPr>
          <p:cNvSpPr txBox="1"/>
          <p:nvPr/>
        </p:nvSpPr>
        <p:spPr>
          <a:xfrm>
            <a:off x="619905" y="4022575"/>
            <a:ext cx="22427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Solving PDEs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23AFF-3310-44FE-8E29-7E11CE0A68EB}"/>
              </a:ext>
            </a:extLst>
          </p:cNvPr>
          <p:cNvSpPr txBox="1"/>
          <p:nvPr/>
        </p:nvSpPr>
        <p:spPr>
          <a:xfrm>
            <a:off x="3680504" y="4014075"/>
            <a:ext cx="1950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Robotics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6964A-21FC-46EE-BF44-C3760F06659F}"/>
              </a:ext>
            </a:extLst>
          </p:cNvPr>
          <p:cNvSpPr txBox="1"/>
          <p:nvPr/>
        </p:nvSpPr>
        <p:spPr>
          <a:xfrm>
            <a:off x="6085543" y="4018651"/>
            <a:ext cx="2693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Helvetica Neue" panose="020B0604020202020204" charset="0"/>
              </a:rPr>
              <a:t>Scene representation</a:t>
            </a:r>
          </a:p>
        </p:txBody>
      </p:sp>
      <p:sp>
        <p:nvSpPr>
          <p:cNvPr id="11" name="Google Shape;3404;p88">
            <a:extLst>
              <a:ext uri="{FF2B5EF4-FFF2-40B4-BE49-F238E27FC236}">
                <a16:creationId xmlns:a16="http://schemas.microsoft.com/office/drawing/2014/main" id="{AA7ED3B2-C764-41FC-B9A3-F45D605AEC62}"/>
              </a:ext>
            </a:extLst>
          </p:cNvPr>
          <p:cNvSpPr/>
          <p:nvPr/>
        </p:nvSpPr>
        <p:spPr>
          <a:xfrm>
            <a:off x="6456358" y="1556875"/>
            <a:ext cx="438144" cy="43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37246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41</a:t>
            </a:fld>
            <a:endParaRPr/>
          </a:p>
        </p:txBody>
      </p:sp>
      <p:sp>
        <p:nvSpPr>
          <p:cNvPr id="7" name="Google Shape;3704;p94">
            <a:extLst>
              <a:ext uri="{FF2B5EF4-FFF2-40B4-BE49-F238E27FC236}">
                <a16:creationId xmlns:a16="http://schemas.microsoft.com/office/drawing/2014/main" id="{E2CFE460-08F2-4C99-AF21-4B7714C46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1081"/>
            <a:ext cx="86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Function to function maps have varied applications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30D166-F0D7-465C-A8A5-0FC87BB1A9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20" t="39523" r="25408" b="26600"/>
          <a:stretch/>
        </p:blipFill>
        <p:spPr>
          <a:xfrm>
            <a:off x="466057" y="1401033"/>
            <a:ext cx="8211886" cy="258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1064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4" name="Google Shape;3704;p94"/>
          <p:cNvSpPr txBox="1">
            <a:spLocks noGrp="1"/>
          </p:cNvSpPr>
          <p:nvPr>
            <p:ph type="title"/>
          </p:nvPr>
        </p:nvSpPr>
        <p:spPr>
          <a:xfrm>
            <a:off x="540000" y="1081"/>
            <a:ext cx="86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We use GNNs as adaptive computation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al</a:t>
            </a:r>
            <a:r>
              <a:rPr lang="ca" dirty="0">
                <a:solidFill>
                  <a:schemeClr val="bg1">
                    <a:lumMod val="85000"/>
                  </a:schemeClr>
                </a:solidFill>
              </a:rPr>
              <a:t> substrate</a:t>
            </a:r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05" name="Google Shape;3705;p94"/>
          <p:cNvSpPr/>
          <p:nvPr/>
        </p:nvSpPr>
        <p:spPr>
          <a:xfrm>
            <a:off x="540000" y="1043700"/>
            <a:ext cx="4252500" cy="189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 dirty="0">
                <a:solidFill>
                  <a:schemeClr val="bg1">
                    <a:lumMod val="85000"/>
                  </a:schemeClr>
                </a:solidFill>
              </a:rPr>
              <a:t>Focus on harder regions</a:t>
            </a:r>
            <a:endParaRPr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706" name="Google Shape;3706;p94"/>
          <p:cNvSpPr/>
          <p:nvPr/>
        </p:nvSpPr>
        <p:spPr>
          <a:xfrm>
            <a:off x="4936225" y="1043700"/>
            <a:ext cx="4071900" cy="4072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>
                <a:solidFill>
                  <a:schemeClr val="bg1">
                    <a:lumMod val="85000"/>
                  </a:schemeClr>
                </a:solidFill>
              </a:rPr>
              <a:t>Trade between compute and accuracy</a:t>
            </a:r>
            <a:endParaRPr sz="160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707" name="Google Shape;370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7177" y="3074698"/>
            <a:ext cx="1238824" cy="124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8" name="Google Shape;370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6588" y="1800000"/>
            <a:ext cx="1238824" cy="12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9" name="Google Shape;3709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6000" y="1800000"/>
            <a:ext cx="1238824" cy="12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0" name="Google Shape;3710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6588" y="3074698"/>
            <a:ext cx="1238824" cy="12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1" name="Google Shape;3711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76000" y="3074698"/>
            <a:ext cx="1238824" cy="12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2" name="Google Shape;3712;p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76000" y="1800000"/>
            <a:ext cx="1238824" cy="12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3" name="Google Shape;3713;p9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46588" y="1800000"/>
            <a:ext cx="1238824" cy="12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4" name="Google Shape;3714;p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17177" y="1800000"/>
            <a:ext cx="1238824" cy="1242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15" name="Google Shape;3715;p94"/>
          <p:cNvSpPr txBox="1"/>
          <p:nvPr/>
        </p:nvSpPr>
        <p:spPr>
          <a:xfrm>
            <a:off x="6940897" y="2679825"/>
            <a:ext cx="6063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3x3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6" name="Google Shape;3716;p94"/>
          <p:cNvSpPr txBox="1"/>
          <p:nvPr/>
        </p:nvSpPr>
        <p:spPr>
          <a:xfrm>
            <a:off x="5630129" y="2679825"/>
            <a:ext cx="6465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2x2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7" name="Google Shape;3717;p94"/>
          <p:cNvSpPr txBox="1"/>
          <p:nvPr/>
        </p:nvSpPr>
        <p:spPr>
          <a:xfrm>
            <a:off x="8211503" y="2679825"/>
            <a:ext cx="6063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4x4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18" name="Google Shape;3718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76000" y="3074698"/>
            <a:ext cx="1238824" cy="12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Google Shape;3719;p9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346588" y="3074698"/>
            <a:ext cx="1238824" cy="124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0" name="Google Shape;3720;p9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617177" y="3074698"/>
            <a:ext cx="1238824" cy="1242833"/>
          </a:xfrm>
          <a:prstGeom prst="rect">
            <a:avLst/>
          </a:prstGeom>
          <a:noFill/>
          <a:ln>
            <a:noFill/>
          </a:ln>
        </p:spPr>
      </p:pic>
      <p:sp>
        <p:nvSpPr>
          <p:cNvPr id="3721" name="Google Shape;3721;p94"/>
          <p:cNvSpPr txBox="1"/>
          <p:nvPr/>
        </p:nvSpPr>
        <p:spPr>
          <a:xfrm>
            <a:off x="5630130" y="3954525"/>
            <a:ext cx="6465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5x5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2" name="Google Shape;3722;p94"/>
          <p:cNvSpPr txBox="1"/>
          <p:nvPr/>
        </p:nvSpPr>
        <p:spPr>
          <a:xfrm>
            <a:off x="8171304" y="3954525"/>
            <a:ext cx="6465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7x7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3" name="Google Shape;3723;p94"/>
          <p:cNvSpPr txBox="1"/>
          <p:nvPr/>
        </p:nvSpPr>
        <p:spPr>
          <a:xfrm>
            <a:off x="6900697" y="3954525"/>
            <a:ext cx="646500" cy="3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6x6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24" name="Google Shape;3724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42</a:t>
            </a:fld>
            <a:endParaRPr/>
          </a:p>
        </p:txBody>
      </p:sp>
      <p:pic>
        <p:nvPicPr>
          <p:cNvPr id="3725" name="Google Shape;3725;p9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12002" y="1512000"/>
            <a:ext cx="1263597" cy="12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6" name="Google Shape;3726;p9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0000" y="1512000"/>
            <a:ext cx="1263597" cy="12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7" name="Google Shape;3727;p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6001" y="1512000"/>
            <a:ext cx="1263597" cy="12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8" name="Google Shape;3728;p9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0000" y="1512000"/>
            <a:ext cx="1263597" cy="12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9" name="Google Shape;3729;p9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016001" y="1512000"/>
            <a:ext cx="1263597" cy="126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0" name="Google Shape;3730;p9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312002" y="1512000"/>
            <a:ext cx="1263597" cy="1267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31" name="Google Shape;3731;p94"/>
          <p:cNvSpPr txBox="1"/>
          <p:nvPr/>
        </p:nvSpPr>
        <p:spPr>
          <a:xfrm>
            <a:off x="3813638" y="2411150"/>
            <a:ext cx="7236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7x7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2" name="Google Shape;3732;p94"/>
          <p:cNvSpPr txBox="1"/>
          <p:nvPr/>
        </p:nvSpPr>
        <p:spPr>
          <a:xfrm>
            <a:off x="1339025" y="2411150"/>
            <a:ext cx="6063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3x3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3" name="Google Shape;3733;p94"/>
          <p:cNvSpPr txBox="1"/>
          <p:nvPr/>
        </p:nvSpPr>
        <p:spPr>
          <a:xfrm>
            <a:off x="2594775" y="2411150"/>
            <a:ext cx="6465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5x5</a:t>
            </a:r>
            <a:endParaRPr sz="20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4" name="Google Shape;3734;p94"/>
          <p:cNvSpPr/>
          <p:nvPr/>
        </p:nvSpPr>
        <p:spPr>
          <a:xfrm>
            <a:off x="540000" y="3150000"/>
            <a:ext cx="4252500" cy="18900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1600" dirty="0">
                <a:solidFill>
                  <a:schemeClr val="bg1">
                    <a:lumMod val="85000"/>
                  </a:schemeClr>
                </a:solidFill>
              </a:rPr>
              <a:t>Expand with space size</a:t>
            </a:r>
            <a:endParaRPr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5" name="Google Shape;3748;p94">
            <a:extLst>
              <a:ext uri="{FF2B5EF4-FFF2-40B4-BE49-F238E27FC236}">
                <a16:creationId xmlns:a16="http://schemas.microsoft.com/office/drawing/2014/main" id="{FE5AC6C4-4A42-4A98-8E25-F85827690CFB}"/>
              </a:ext>
            </a:extLst>
          </p:cNvPr>
          <p:cNvSpPr/>
          <p:nvPr/>
        </p:nvSpPr>
        <p:spPr>
          <a:xfrm>
            <a:off x="1393789" y="4074723"/>
            <a:ext cx="229633" cy="2295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3749;p94">
            <a:extLst>
              <a:ext uri="{FF2B5EF4-FFF2-40B4-BE49-F238E27FC236}">
                <a16:creationId xmlns:a16="http://schemas.microsoft.com/office/drawing/2014/main" id="{1F100A51-3312-46E6-8BDA-6C2A3873BDCD}"/>
              </a:ext>
            </a:extLst>
          </p:cNvPr>
          <p:cNvSpPr/>
          <p:nvPr/>
        </p:nvSpPr>
        <p:spPr>
          <a:xfrm>
            <a:off x="1393789" y="4304242"/>
            <a:ext cx="229633" cy="229518"/>
          </a:xfrm>
          <a:prstGeom prst="rect">
            <a:avLst/>
          </a:prstGeom>
          <a:solidFill>
            <a:srgbClr val="9D4D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3753;p94">
            <a:extLst>
              <a:ext uri="{FF2B5EF4-FFF2-40B4-BE49-F238E27FC236}">
                <a16:creationId xmlns:a16="http://schemas.microsoft.com/office/drawing/2014/main" id="{AE0D98AE-23B2-4AA2-BD53-A8678539D163}"/>
              </a:ext>
            </a:extLst>
          </p:cNvPr>
          <p:cNvSpPr/>
          <p:nvPr/>
        </p:nvSpPr>
        <p:spPr>
          <a:xfrm>
            <a:off x="1623422" y="4074723"/>
            <a:ext cx="229633" cy="229518"/>
          </a:xfrm>
          <a:prstGeom prst="rect">
            <a:avLst/>
          </a:prstGeom>
          <a:solidFill>
            <a:schemeClr val="accent2">
              <a:lumMod val="25000"/>
              <a:lumOff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3754;p94">
            <a:extLst>
              <a:ext uri="{FF2B5EF4-FFF2-40B4-BE49-F238E27FC236}">
                <a16:creationId xmlns:a16="http://schemas.microsoft.com/office/drawing/2014/main" id="{3D00C88C-B000-4DB6-A62E-20E73F57378C}"/>
              </a:ext>
            </a:extLst>
          </p:cNvPr>
          <p:cNvSpPr/>
          <p:nvPr/>
        </p:nvSpPr>
        <p:spPr>
          <a:xfrm>
            <a:off x="1623422" y="4304242"/>
            <a:ext cx="229633" cy="229518"/>
          </a:xfrm>
          <a:prstGeom prst="rect">
            <a:avLst/>
          </a:prstGeom>
          <a:solidFill>
            <a:srgbClr val="DAE15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3766;p94">
            <a:extLst>
              <a:ext uri="{FF2B5EF4-FFF2-40B4-BE49-F238E27FC236}">
                <a16:creationId xmlns:a16="http://schemas.microsoft.com/office/drawing/2014/main" id="{543F8B4D-1019-4587-988B-E2447B40619C}"/>
              </a:ext>
            </a:extLst>
          </p:cNvPr>
          <p:cNvSpPr/>
          <p:nvPr/>
        </p:nvSpPr>
        <p:spPr>
          <a:xfrm>
            <a:off x="2591325" y="3922964"/>
            <a:ext cx="229633" cy="2295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3767;p94">
            <a:extLst>
              <a:ext uri="{FF2B5EF4-FFF2-40B4-BE49-F238E27FC236}">
                <a16:creationId xmlns:a16="http://schemas.microsoft.com/office/drawing/2014/main" id="{EEB23C0C-CBFD-4984-B870-F3B075851016}"/>
              </a:ext>
            </a:extLst>
          </p:cNvPr>
          <p:cNvSpPr/>
          <p:nvPr/>
        </p:nvSpPr>
        <p:spPr>
          <a:xfrm>
            <a:off x="2591325" y="4152482"/>
            <a:ext cx="229633" cy="229518"/>
          </a:xfrm>
          <a:prstGeom prst="rect">
            <a:avLst/>
          </a:prstGeom>
          <a:solidFill>
            <a:srgbClr val="7030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3768;p94">
            <a:extLst>
              <a:ext uri="{FF2B5EF4-FFF2-40B4-BE49-F238E27FC236}">
                <a16:creationId xmlns:a16="http://schemas.microsoft.com/office/drawing/2014/main" id="{1774AA12-9A65-47DB-9578-7E830D7E781D}"/>
              </a:ext>
            </a:extLst>
          </p:cNvPr>
          <p:cNvSpPr/>
          <p:nvPr/>
        </p:nvSpPr>
        <p:spPr>
          <a:xfrm>
            <a:off x="2591325" y="4382001"/>
            <a:ext cx="229633" cy="2295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3771;p94">
            <a:extLst>
              <a:ext uri="{FF2B5EF4-FFF2-40B4-BE49-F238E27FC236}">
                <a16:creationId xmlns:a16="http://schemas.microsoft.com/office/drawing/2014/main" id="{914A7F40-7597-4182-9396-F633BE665356}"/>
              </a:ext>
            </a:extLst>
          </p:cNvPr>
          <p:cNvSpPr/>
          <p:nvPr/>
        </p:nvSpPr>
        <p:spPr>
          <a:xfrm>
            <a:off x="2820958" y="3922964"/>
            <a:ext cx="229633" cy="22951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3772;p94">
            <a:extLst>
              <a:ext uri="{FF2B5EF4-FFF2-40B4-BE49-F238E27FC236}">
                <a16:creationId xmlns:a16="http://schemas.microsoft.com/office/drawing/2014/main" id="{E2B9383F-5561-40E6-BCEF-43CBF4574E0D}"/>
              </a:ext>
            </a:extLst>
          </p:cNvPr>
          <p:cNvSpPr/>
          <p:nvPr/>
        </p:nvSpPr>
        <p:spPr>
          <a:xfrm>
            <a:off x="2820958" y="4152482"/>
            <a:ext cx="229633" cy="229518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3773;p94">
            <a:extLst>
              <a:ext uri="{FF2B5EF4-FFF2-40B4-BE49-F238E27FC236}">
                <a16:creationId xmlns:a16="http://schemas.microsoft.com/office/drawing/2014/main" id="{E0DAFFC0-714F-48A7-A07B-62864D9F7E02}"/>
              </a:ext>
            </a:extLst>
          </p:cNvPr>
          <p:cNvSpPr/>
          <p:nvPr/>
        </p:nvSpPr>
        <p:spPr>
          <a:xfrm>
            <a:off x="2820958" y="4382001"/>
            <a:ext cx="229633" cy="229518"/>
          </a:xfrm>
          <a:prstGeom prst="rect">
            <a:avLst/>
          </a:prstGeom>
          <a:solidFill>
            <a:schemeClr val="accent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3776;p94">
            <a:extLst>
              <a:ext uri="{FF2B5EF4-FFF2-40B4-BE49-F238E27FC236}">
                <a16:creationId xmlns:a16="http://schemas.microsoft.com/office/drawing/2014/main" id="{2D1D113A-73FA-4D4C-AAFC-3523EA6CC5FB}"/>
              </a:ext>
            </a:extLst>
          </p:cNvPr>
          <p:cNvSpPr/>
          <p:nvPr/>
        </p:nvSpPr>
        <p:spPr>
          <a:xfrm>
            <a:off x="3050591" y="3922964"/>
            <a:ext cx="229633" cy="229518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3777;p94">
            <a:extLst>
              <a:ext uri="{FF2B5EF4-FFF2-40B4-BE49-F238E27FC236}">
                <a16:creationId xmlns:a16="http://schemas.microsoft.com/office/drawing/2014/main" id="{832D99BC-798F-4954-B8DA-AEB8613F15DE}"/>
              </a:ext>
            </a:extLst>
          </p:cNvPr>
          <p:cNvSpPr/>
          <p:nvPr/>
        </p:nvSpPr>
        <p:spPr>
          <a:xfrm>
            <a:off x="3050591" y="4152482"/>
            <a:ext cx="229633" cy="229518"/>
          </a:xfrm>
          <a:prstGeom prst="rect">
            <a:avLst/>
          </a:prstGeom>
          <a:solidFill>
            <a:srgbClr val="E441F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3778;p94">
            <a:extLst>
              <a:ext uri="{FF2B5EF4-FFF2-40B4-BE49-F238E27FC236}">
                <a16:creationId xmlns:a16="http://schemas.microsoft.com/office/drawing/2014/main" id="{8B637C96-C0CF-4383-AA70-B21B2BC16D2F}"/>
              </a:ext>
            </a:extLst>
          </p:cNvPr>
          <p:cNvSpPr/>
          <p:nvPr/>
        </p:nvSpPr>
        <p:spPr>
          <a:xfrm>
            <a:off x="3050591" y="4382001"/>
            <a:ext cx="229633" cy="229518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3787;p94">
            <a:extLst>
              <a:ext uri="{FF2B5EF4-FFF2-40B4-BE49-F238E27FC236}">
                <a16:creationId xmlns:a16="http://schemas.microsoft.com/office/drawing/2014/main" id="{A32E6407-E161-4D10-BE8D-C943EC4A2FC7}"/>
              </a:ext>
            </a:extLst>
          </p:cNvPr>
          <p:cNvSpPr/>
          <p:nvPr/>
        </p:nvSpPr>
        <p:spPr>
          <a:xfrm>
            <a:off x="3674044" y="3808205"/>
            <a:ext cx="229633" cy="229518"/>
          </a:xfrm>
          <a:prstGeom prst="rect">
            <a:avLst/>
          </a:prstGeom>
          <a:solidFill>
            <a:srgbClr val="7B95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3788;p94">
            <a:extLst>
              <a:ext uri="{FF2B5EF4-FFF2-40B4-BE49-F238E27FC236}">
                <a16:creationId xmlns:a16="http://schemas.microsoft.com/office/drawing/2014/main" id="{C8C559B7-CD49-429E-9B01-D50E3C724386}"/>
              </a:ext>
            </a:extLst>
          </p:cNvPr>
          <p:cNvSpPr/>
          <p:nvPr/>
        </p:nvSpPr>
        <p:spPr>
          <a:xfrm>
            <a:off x="3674044" y="4037723"/>
            <a:ext cx="229633" cy="229518"/>
          </a:xfrm>
          <a:prstGeom prst="rect">
            <a:avLst/>
          </a:prstGeom>
          <a:solidFill>
            <a:srgbClr val="4A220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3789;p94">
            <a:extLst>
              <a:ext uri="{FF2B5EF4-FFF2-40B4-BE49-F238E27FC236}">
                <a16:creationId xmlns:a16="http://schemas.microsoft.com/office/drawing/2014/main" id="{AF5ADDA1-DCDC-4D7F-BCA6-D75DA2CE79FB}"/>
              </a:ext>
            </a:extLst>
          </p:cNvPr>
          <p:cNvSpPr/>
          <p:nvPr/>
        </p:nvSpPr>
        <p:spPr>
          <a:xfrm>
            <a:off x="3674044" y="4267242"/>
            <a:ext cx="229633" cy="229518"/>
          </a:xfrm>
          <a:prstGeom prst="rect">
            <a:avLst/>
          </a:prstGeom>
          <a:solidFill>
            <a:srgbClr val="A28CA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3790;p94">
            <a:extLst>
              <a:ext uri="{FF2B5EF4-FFF2-40B4-BE49-F238E27FC236}">
                <a16:creationId xmlns:a16="http://schemas.microsoft.com/office/drawing/2014/main" id="{76A8AE6C-78EA-4AF6-9D65-DDB3B497A927}"/>
              </a:ext>
            </a:extLst>
          </p:cNvPr>
          <p:cNvSpPr/>
          <p:nvPr/>
        </p:nvSpPr>
        <p:spPr>
          <a:xfrm>
            <a:off x="3674044" y="4496760"/>
            <a:ext cx="229633" cy="229518"/>
          </a:xfrm>
          <a:prstGeom prst="rect">
            <a:avLst/>
          </a:prstGeom>
          <a:solidFill>
            <a:srgbClr val="D7CE5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3792;p94">
            <a:extLst>
              <a:ext uri="{FF2B5EF4-FFF2-40B4-BE49-F238E27FC236}">
                <a16:creationId xmlns:a16="http://schemas.microsoft.com/office/drawing/2014/main" id="{4C942CAE-809E-4E60-8A3D-191CC2029F0D}"/>
              </a:ext>
            </a:extLst>
          </p:cNvPr>
          <p:cNvSpPr/>
          <p:nvPr/>
        </p:nvSpPr>
        <p:spPr>
          <a:xfrm>
            <a:off x="3903677" y="3808205"/>
            <a:ext cx="229633" cy="229518"/>
          </a:xfrm>
          <a:prstGeom prst="rect">
            <a:avLst/>
          </a:prstGeom>
          <a:solidFill>
            <a:srgbClr val="AA41F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3793;p94">
            <a:extLst>
              <a:ext uri="{FF2B5EF4-FFF2-40B4-BE49-F238E27FC236}">
                <a16:creationId xmlns:a16="http://schemas.microsoft.com/office/drawing/2014/main" id="{DD82D356-BB11-4ED7-8E65-3373D02AF767}"/>
              </a:ext>
            </a:extLst>
          </p:cNvPr>
          <p:cNvSpPr/>
          <p:nvPr/>
        </p:nvSpPr>
        <p:spPr>
          <a:xfrm>
            <a:off x="3903677" y="4037723"/>
            <a:ext cx="229633" cy="229518"/>
          </a:xfrm>
          <a:prstGeom prst="rect">
            <a:avLst/>
          </a:prstGeom>
          <a:solidFill>
            <a:srgbClr val="3BF78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3794;p94">
            <a:extLst>
              <a:ext uri="{FF2B5EF4-FFF2-40B4-BE49-F238E27FC236}">
                <a16:creationId xmlns:a16="http://schemas.microsoft.com/office/drawing/2014/main" id="{3E09B16A-C67F-443C-A341-1F8A9E0B65A4}"/>
              </a:ext>
            </a:extLst>
          </p:cNvPr>
          <p:cNvSpPr/>
          <p:nvPr/>
        </p:nvSpPr>
        <p:spPr>
          <a:xfrm>
            <a:off x="3903677" y="4267242"/>
            <a:ext cx="229633" cy="229518"/>
          </a:xfrm>
          <a:prstGeom prst="rect">
            <a:avLst/>
          </a:prstGeom>
          <a:solidFill>
            <a:srgbClr val="D55D6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3795;p94">
            <a:extLst>
              <a:ext uri="{FF2B5EF4-FFF2-40B4-BE49-F238E27FC236}">
                <a16:creationId xmlns:a16="http://schemas.microsoft.com/office/drawing/2014/main" id="{C214E9E5-0615-4BD0-B69B-55DE2E41AF35}"/>
              </a:ext>
            </a:extLst>
          </p:cNvPr>
          <p:cNvSpPr/>
          <p:nvPr/>
        </p:nvSpPr>
        <p:spPr>
          <a:xfrm>
            <a:off x="3903677" y="4496760"/>
            <a:ext cx="229633" cy="229518"/>
          </a:xfrm>
          <a:prstGeom prst="rect">
            <a:avLst/>
          </a:prstGeom>
          <a:solidFill>
            <a:srgbClr val="6BC96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3797;p94">
            <a:extLst>
              <a:ext uri="{FF2B5EF4-FFF2-40B4-BE49-F238E27FC236}">
                <a16:creationId xmlns:a16="http://schemas.microsoft.com/office/drawing/2014/main" id="{D1E98373-59E3-49D9-8EF1-22B19B6E84B8}"/>
              </a:ext>
            </a:extLst>
          </p:cNvPr>
          <p:cNvSpPr/>
          <p:nvPr/>
        </p:nvSpPr>
        <p:spPr>
          <a:xfrm>
            <a:off x="4133310" y="3808205"/>
            <a:ext cx="229633" cy="229518"/>
          </a:xfrm>
          <a:prstGeom prst="rect">
            <a:avLst/>
          </a:prstGeom>
          <a:solidFill>
            <a:srgbClr val="A9A68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3798;p94">
            <a:extLst>
              <a:ext uri="{FF2B5EF4-FFF2-40B4-BE49-F238E27FC236}">
                <a16:creationId xmlns:a16="http://schemas.microsoft.com/office/drawing/2014/main" id="{87D4005D-8295-4818-9A20-1F296485B171}"/>
              </a:ext>
            </a:extLst>
          </p:cNvPr>
          <p:cNvSpPr/>
          <p:nvPr/>
        </p:nvSpPr>
        <p:spPr>
          <a:xfrm>
            <a:off x="4133310" y="4037723"/>
            <a:ext cx="229633" cy="2295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3799;p94">
            <a:extLst>
              <a:ext uri="{FF2B5EF4-FFF2-40B4-BE49-F238E27FC236}">
                <a16:creationId xmlns:a16="http://schemas.microsoft.com/office/drawing/2014/main" id="{7E958E37-444B-4FEC-B18E-44071E98C20A}"/>
              </a:ext>
            </a:extLst>
          </p:cNvPr>
          <p:cNvSpPr/>
          <p:nvPr/>
        </p:nvSpPr>
        <p:spPr>
          <a:xfrm>
            <a:off x="4133310" y="4267242"/>
            <a:ext cx="229633" cy="229518"/>
          </a:xfrm>
          <a:prstGeom prst="rect">
            <a:avLst/>
          </a:prstGeom>
          <a:solidFill>
            <a:srgbClr val="BDA77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3800;p94">
            <a:extLst>
              <a:ext uri="{FF2B5EF4-FFF2-40B4-BE49-F238E27FC236}">
                <a16:creationId xmlns:a16="http://schemas.microsoft.com/office/drawing/2014/main" id="{8BC44570-722B-4D09-9315-69AE5D36DBA0}"/>
              </a:ext>
            </a:extLst>
          </p:cNvPr>
          <p:cNvSpPr/>
          <p:nvPr/>
        </p:nvSpPr>
        <p:spPr>
          <a:xfrm>
            <a:off x="4133310" y="4496760"/>
            <a:ext cx="229633" cy="229518"/>
          </a:xfrm>
          <a:prstGeom prst="rect">
            <a:avLst/>
          </a:prstGeom>
          <a:solidFill>
            <a:srgbClr val="4DD3E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3802;p94">
            <a:extLst>
              <a:ext uri="{FF2B5EF4-FFF2-40B4-BE49-F238E27FC236}">
                <a16:creationId xmlns:a16="http://schemas.microsoft.com/office/drawing/2014/main" id="{F4D2B5C0-C26E-4BC4-BF6F-1067DFA2B8EF}"/>
              </a:ext>
            </a:extLst>
          </p:cNvPr>
          <p:cNvSpPr/>
          <p:nvPr/>
        </p:nvSpPr>
        <p:spPr>
          <a:xfrm>
            <a:off x="4362942" y="3808205"/>
            <a:ext cx="229633" cy="229518"/>
          </a:xfrm>
          <a:prstGeom prst="rect">
            <a:avLst/>
          </a:prstGeom>
          <a:solidFill>
            <a:srgbClr val="70CC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3803;p94">
            <a:extLst>
              <a:ext uri="{FF2B5EF4-FFF2-40B4-BE49-F238E27FC236}">
                <a16:creationId xmlns:a16="http://schemas.microsoft.com/office/drawing/2014/main" id="{1AF03C19-76C2-41E4-9DF1-96833D766988}"/>
              </a:ext>
            </a:extLst>
          </p:cNvPr>
          <p:cNvSpPr/>
          <p:nvPr/>
        </p:nvSpPr>
        <p:spPr>
          <a:xfrm>
            <a:off x="4362942" y="4037723"/>
            <a:ext cx="229633" cy="229518"/>
          </a:xfrm>
          <a:prstGeom prst="rect">
            <a:avLst/>
          </a:prstGeom>
          <a:solidFill>
            <a:srgbClr val="63CFBA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3804;p94">
            <a:extLst>
              <a:ext uri="{FF2B5EF4-FFF2-40B4-BE49-F238E27FC236}">
                <a16:creationId xmlns:a16="http://schemas.microsoft.com/office/drawing/2014/main" id="{190BE5FC-5420-4DDA-A28A-631CC9BB39D0}"/>
              </a:ext>
            </a:extLst>
          </p:cNvPr>
          <p:cNvSpPr/>
          <p:nvPr/>
        </p:nvSpPr>
        <p:spPr>
          <a:xfrm>
            <a:off x="4362942" y="4267242"/>
            <a:ext cx="229633" cy="229518"/>
          </a:xfrm>
          <a:prstGeom prst="rect">
            <a:avLst/>
          </a:prstGeom>
          <a:solidFill>
            <a:srgbClr val="E98E4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3805;p94">
            <a:extLst>
              <a:ext uri="{FF2B5EF4-FFF2-40B4-BE49-F238E27FC236}">
                <a16:creationId xmlns:a16="http://schemas.microsoft.com/office/drawing/2014/main" id="{86806416-EA72-4A4A-8597-9EDBDCA762F9}"/>
              </a:ext>
            </a:extLst>
          </p:cNvPr>
          <p:cNvSpPr/>
          <p:nvPr/>
        </p:nvSpPr>
        <p:spPr>
          <a:xfrm>
            <a:off x="4362942" y="4496760"/>
            <a:ext cx="229633" cy="229518"/>
          </a:xfrm>
          <a:prstGeom prst="rect">
            <a:avLst/>
          </a:prstGeom>
          <a:solidFill>
            <a:srgbClr val="CC66C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3481;p92">
            <a:extLst>
              <a:ext uri="{FF2B5EF4-FFF2-40B4-BE49-F238E27FC236}">
                <a16:creationId xmlns:a16="http://schemas.microsoft.com/office/drawing/2014/main" id="{E506C17E-9707-48D8-A2C0-7CD114A63677}"/>
              </a:ext>
            </a:extLst>
          </p:cNvPr>
          <p:cNvSpPr/>
          <p:nvPr/>
        </p:nvSpPr>
        <p:spPr>
          <a:xfrm>
            <a:off x="680205" y="4189482"/>
            <a:ext cx="229633" cy="229633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968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3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8" name="Google Shape;3858;p98"/>
          <p:cNvSpPr txBox="1">
            <a:spLocks noGrp="1"/>
          </p:cNvSpPr>
          <p:nvPr>
            <p:ph type="ctrTitle"/>
          </p:nvPr>
        </p:nvSpPr>
        <p:spPr>
          <a:xfrm>
            <a:off x="540000" y="0"/>
            <a:ext cx="8604000" cy="11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dirty="0">
                <a:solidFill>
                  <a:schemeClr val="bg1">
                    <a:lumMod val="85000"/>
                  </a:schemeClr>
                </a:solidFill>
              </a:rPr>
              <a:t>Graph Element Networks:</a:t>
            </a:r>
            <a:endParaRPr sz="32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 dirty="0">
                <a:solidFill>
                  <a:schemeClr val="bg1">
                    <a:lumMod val="85000"/>
                  </a:schemeClr>
                </a:solidFill>
              </a:rPr>
              <a:t>adaptive structured computation and memory </a:t>
            </a:r>
            <a:endParaRPr sz="3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859" name="Google Shape;3859;p98"/>
          <p:cNvSpPr txBox="1">
            <a:spLocks noGrp="1"/>
          </p:cNvSpPr>
          <p:nvPr>
            <p:ph type="subTitle" idx="1"/>
          </p:nvPr>
        </p:nvSpPr>
        <p:spPr>
          <a:xfrm>
            <a:off x="540000" y="1173600"/>
            <a:ext cx="8292300" cy="24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</a:rPr>
              <a:t>Ferran Alet 		Adarsh K. Jeewajee	Maria Bauza </a:t>
            </a: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</a:rPr>
              <a:t>Alberto Rodriguez	Tomás Lozano-Pérez 	Leslie Pack Kaelbling</a:t>
            </a:r>
            <a:endParaRPr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860" name="Google Shape;3860;p98"/>
          <p:cNvPicPr preferRelativeResize="0"/>
          <p:nvPr/>
        </p:nvPicPr>
        <p:blipFill rotWithShape="1">
          <a:blip r:embed="rId3">
            <a:alphaModFix/>
          </a:blip>
          <a:srcRect l="55022" r="9001" b="45755"/>
          <a:stretch/>
        </p:blipFill>
        <p:spPr>
          <a:xfrm>
            <a:off x="607100" y="3600000"/>
            <a:ext cx="1440000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1" name="Google Shape;386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2800" y="1680150"/>
            <a:ext cx="1503374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2" name="Google Shape;3862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2225" y="3600000"/>
            <a:ext cx="1405462" cy="14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3" name="Google Shape;3863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2800" y="3626700"/>
            <a:ext cx="1440000" cy="14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4" name="Google Shape;3864;p98"/>
          <p:cNvSpPr txBox="1"/>
          <p:nvPr/>
        </p:nvSpPr>
        <p:spPr>
          <a:xfrm>
            <a:off x="540000" y="1908150"/>
            <a:ext cx="253125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alet-etal.com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 b="1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Poster #16</a:t>
            </a:r>
            <a:endParaRPr sz="2400" b="1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65" name="Google Shape;3865;p98"/>
          <p:cNvPicPr preferRelativeResize="0"/>
          <p:nvPr/>
        </p:nvPicPr>
        <p:blipFill rotWithShape="1">
          <a:blip r:embed="rId7">
            <a:alphaModFix/>
          </a:blip>
          <a:srcRect b="21881"/>
          <a:stretch/>
        </p:blipFill>
        <p:spPr>
          <a:xfrm>
            <a:off x="3382950" y="1666800"/>
            <a:ext cx="1404001" cy="1440003"/>
          </a:xfrm>
          <a:prstGeom prst="rect">
            <a:avLst/>
          </a:prstGeom>
          <a:noFill/>
          <a:ln>
            <a:noFill/>
          </a:ln>
        </p:spPr>
      </p:pic>
      <p:sp>
        <p:nvSpPr>
          <p:cNvPr id="3866" name="Google Shape;3866;p9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43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5</a:t>
            </a:fld>
            <a:endParaRPr/>
          </a:p>
        </p:txBody>
      </p:sp>
      <p:sp>
        <p:nvSpPr>
          <p:cNvPr id="77" name="Google Shape;77;p16"/>
          <p:cNvSpPr txBox="1"/>
          <p:nvPr/>
        </p:nvSpPr>
        <p:spPr>
          <a:xfrm>
            <a:off x="594000" y="804925"/>
            <a:ext cx="8443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Convolutional Neural Networks</a:t>
            </a: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a useful inductive bias because they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exploit a structural property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is satisfied in a broad set of tasks.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988475" y="804925"/>
            <a:ext cx="40116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Locality &amp; translation invariance</a:t>
            </a: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Computer Vision</a:t>
            </a: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849245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6</a:t>
            </a:fld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594000" y="804925"/>
            <a:ext cx="8443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Neural Networks</a:t>
            </a: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a useful inductive bias because they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3702075" y="804925"/>
            <a:ext cx="52980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3652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7</a:t>
            </a:fld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594000" y="804925"/>
            <a:ext cx="8443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Neural Networks</a:t>
            </a: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a useful inductive bias because they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exploit a structural property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3702075" y="804925"/>
            <a:ext cx="52980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Entities exist &amp; permutation invariant</a:t>
            </a: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89675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8</a:t>
            </a:fld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594000" y="804925"/>
            <a:ext cx="8443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Neural Networks</a:t>
            </a: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are a useful inductive bias because they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exploit a structural property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is satisfied in a broad set of tasks.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3702075" y="804925"/>
            <a:ext cx="52980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Entities exist &amp; permutation invariant</a:t>
            </a: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entities and relations</a:t>
            </a: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101922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9</a:t>
            </a:fld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594000" y="804925"/>
            <a:ext cx="84432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Graph </a:t>
            </a:r>
            <a:r>
              <a:rPr lang="ca" sz="2000" u="sng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</a:t>
            </a:r>
            <a:r>
              <a:rPr lang="ca" sz="2000" dirty="0">
                <a:solidFill>
                  <a:srgbClr val="4A86E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Networks</a:t>
            </a:r>
            <a:r>
              <a:rPr lang="ca" sz="2000" dirty="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ca" sz="2000" dirty="0">
                <a:solidFill>
                  <a:schemeClr val="bg1">
                    <a:lumMod val="85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 a useful inductive bias because they</a:t>
            </a:r>
            <a:endParaRPr sz="2000" dirty="0">
              <a:solidFill>
                <a:schemeClr val="bg1">
                  <a:lumMod val="85000"/>
                </a:schemeClr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702075" y="804925"/>
            <a:ext cx="5298000" cy="15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4A86E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383249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11.2|17.2|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6311</TotalTime>
  <Words>574</Words>
  <Application>Microsoft Office PowerPoint</Application>
  <PresentationFormat>On-screen Show (16:9)</PresentationFormat>
  <Paragraphs>203</Paragraphs>
  <Slides>43</Slides>
  <Notes>43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Helvetica Neue</vt:lpstr>
      <vt:lpstr>Arial</vt:lpstr>
      <vt:lpstr>Simple Light</vt:lpstr>
      <vt:lpstr>Graph Element Networks: adaptive structured computation and memory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Spatial Function Transformations</vt:lpstr>
      <vt:lpstr>We map functions to functions</vt:lpstr>
      <vt:lpstr>We map functions to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Most Graph Neural Nets have nodes tied to entities</vt:lpstr>
      <vt:lpstr>Graph Element Networks are inspired by Finite Element Methods</vt:lpstr>
      <vt:lpstr>PowerPoint Presentation</vt:lpstr>
      <vt:lpstr>PowerPoint Presentation</vt:lpstr>
      <vt:lpstr>Optimized meshes focus computation where it matters</vt:lpstr>
      <vt:lpstr>Optimizing meshes greatly improves performance</vt:lpstr>
      <vt:lpstr>Neural Scene Representation (Eslami et al. 2018)</vt:lpstr>
      <vt:lpstr>Contrastive Coding framework</vt:lpstr>
      <vt:lpstr>PowerPoint Presentation</vt:lpstr>
      <vt:lpstr>PowerPoint Presentation</vt:lpstr>
      <vt:lpstr>Training on small mazes, testing on big ones</vt:lpstr>
      <vt:lpstr>Generalize to more mazes by expanding the mesh</vt:lpstr>
      <vt:lpstr>Function to function maps have varied applications</vt:lpstr>
      <vt:lpstr>Function to function maps have varied applications</vt:lpstr>
      <vt:lpstr>We use GNNs as adaptive computational substrate</vt:lpstr>
      <vt:lpstr>Graph Element Networks: adaptive structured computation and memory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Element Networks: adaptive structured computation and memory </dc:title>
  <cp:lastModifiedBy>Ferran</cp:lastModifiedBy>
  <cp:revision>78</cp:revision>
  <dcterms:modified xsi:type="dcterms:W3CDTF">2019-06-14T23:36:45Z</dcterms:modified>
</cp:coreProperties>
</file>